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 id="2147483875" r:id="rId2"/>
    <p:sldMasterId id="2147483876" r:id="rId3"/>
  </p:sldMasterIdLst>
  <p:notesMasterIdLst>
    <p:notesMasterId r:id="rId57"/>
  </p:notesMasterIdLst>
  <p:handoutMasterIdLst>
    <p:handoutMasterId r:id="rId58"/>
  </p:handoutMasterIdLst>
  <p:sldIdLst>
    <p:sldId id="332" r:id="rId4"/>
    <p:sldId id="533" r:id="rId5"/>
    <p:sldId id="582" r:id="rId6"/>
    <p:sldId id="467" r:id="rId7"/>
    <p:sldId id="579" r:id="rId8"/>
    <p:sldId id="583" r:id="rId9"/>
    <p:sldId id="529" r:id="rId10"/>
    <p:sldId id="472" r:id="rId11"/>
    <p:sldId id="530" r:id="rId12"/>
    <p:sldId id="531" r:id="rId13"/>
    <p:sldId id="532" r:id="rId14"/>
    <p:sldId id="584" r:id="rId15"/>
    <p:sldId id="511" r:id="rId16"/>
    <p:sldId id="539" r:id="rId17"/>
    <p:sldId id="541" r:id="rId18"/>
    <p:sldId id="544" r:id="rId19"/>
    <p:sldId id="545" r:id="rId20"/>
    <p:sldId id="546" r:id="rId21"/>
    <p:sldId id="548" r:id="rId22"/>
    <p:sldId id="549" r:id="rId23"/>
    <p:sldId id="550" r:id="rId24"/>
    <p:sldId id="580" r:id="rId25"/>
    <p:sldId id="581" r:id="rId26"/>
    <p:sldId id="551" r:id="rId27"/>
    <p:sldId id="552" r:id="rId28"/>
    <p:sldId id="558" r:id="rId29"/>
    <p:sldId id="569" r:id="rId30"/>
    <p:sldId id="570" r:id="rId31"/>
    <p:sldId id="568" r:id="rId32"/>
    <p:sldId id="560" r:id="rId33"/>
    <p:sldId id="561" r:id="rId34"/>
    <p:sldId id="562" r:id="rId35"/>
    <p:sldId id="563" r:id="rId36"/>
    <p:sldId id="565" r:id="rId37"/>
    <p:sldId id="567" r:id="rId38"/>
    <p:sldId id="571" r:id="rId39"/>
    <p:sldId id="572" r:id="rId40"/>
    <p:sldId id="573" r:id="rId41"/>
    <p:sldId id="575" r:id="rId42"/>
    <p:sldId id="576" r:id="rId43"/>
    <p:sldId id="577" r:id="rId44"/>
    <p:sldId id="578" r:id="rId45"/>
    <p:sldId id="337" r:id="rId46"/>
    <p:sldId id="521" r:id="rId47"/>
    <p:sldId id="522" r:id="rId48"/>
    <p:sldId id="523" r:id="rId49"/>
    <p:sldId id="542" r:id="rId50"/>
    <p:sldId id="543" r:id="rId51"/>
    <p:sldId id="553" r:id="rId52"/>
    <p:sldId id="554" r:id="rId53"/>
    <p:sldId id="555" r:id="rId54"/>
    <p:sldId id="556" r:id="rId55"/>
    <p:sldId id="557" r:id="rId56"/>
  </p:sldIdLst>
  <p:sldSz cx="9144000" cy="6858000" type="screen4x3"/>
  <p:notesSz cx="6951663" cy="10082213"/>
  <p:defaultTextStyle>
    <a:defPPr>
      <a:defRPr lang="zh-CN"/>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123B"/>
    <a:srgbClr val="DE197A"/>
    <a:srgbClr val="F30336"/>
    <a:srgbClr val="17375E"/>
    <a:srgbClr val="0D955E"/>
    <a:srgbClr val="C4BD97"/>
    <a:srgbClr val="993366"/>
    <a:srgbClr val="19AF56"/>
    <a:srgbClr val="24BA73"/>
    <a:srgbClr val="1C8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9" autoAdjust="0"/>
    <p:restoredTop sz="83259" autoAdjust="0"/>
  </p:normalViewPr>
  <p:slideViewPr>
    <p:cSldViewPr>
      <p:cViewPr varScale="1">
        <p:scale>
          <a:sx n="74" d="100"/>
          <a:sy n="74" d="100"/>
        </p:scale>
        <p:origin x="-19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12387" cy="504111"/>
          </a:xfrm>
          <a:prstGeom prst="rect">
            <a:avLst/>
          </a:prstGeom>
        </p:spPr>
        <p:txBody>
          <a:bodyPr vert="horz" lIns="97329" tIns="48664" rIns="97329" bIns="48664" rtlCol="0"/>
          <a:lstStyle>
            <a:lvl1pPr algn="l">
              <a:defRPr sz="1300"/>
            </a:lvl1pPr>
          </a:lstStyle>
          <a:p>
            <a:endParaRPr lang="zh-CN" altLang="en-US"/>
          </a:p>
        </p:txBody>
      </p:sp>
      <p:sp>
        <p:nvSpPr>
          <p:cNvPr id="3" name="日期占位符 2"/>
          <p:cNvSpPr>
            <a:spLocks noGrp="1"/>
          </p:cNvSpPr>
          <p:nvPr>
            <p:ph type="dt" sz="quarter" idx="1"/>
          </p:nvPr>
        </p:nvSpPr>
        <p:spPr>
          <a:xfrm>
            <a:off x="3937667" y="0"/>
            <a:ext cx="3012387" cy="504111"/>
          </a:xfrm>
          <a:prstGeom prst="rect">
            <a:avLst/>
          </a:prstGeom>
        </p:spPr>
        <p:txBody>
          <a:bodyPr vert="horz" lIns="97329" tIns="48664" rIns="97329" bIns="48664" rtlCol="0"/>
          <a:lstStyle>
            <a:lvl1pPr algn="r">
              <a:defRPr sz="1300"/>
            </a:lvl1pPr>
          </a:lstStyle>
          <a:p>
            <a:fld id="{CCFB89DF-58C3-49E7-8BE7-FFA16227F02A}" type="datetimeFigureOut">
              <a:rPr lang="zh-CN" altLang="en-US" smtClean="0"/>
              <a:t>2018/1/10</a:t>
            </a:fld>
            <a:endParaRPr lang="zh-CN" altLang="en-US"/>
          </a:p>
        </p:txBody>
      </p:sp>
      <p:sp>
        <p:nvSpPr>
          <p:cNvPr id="4" name="页脚占位符 3"/>
          <p:cNvSpPr>
            <a:spLocks noGrp="1"/>
          </p:cNvSpPr>
          <p:nvPr>
            <p:ph type="ftr" sz="quarter" idx="2"/>
          </p:nvPr>
        </p:nvSpPr>
        <p:spPr>
          <a:xfrm>
            <a:off x="0" y="9576352"/>
            <a:ext cx="3012387" cy="504111"/>
          </a:xfrm>
          <a:prstGeom prst="rect">
            <a:avLst/>
          </a:prstGeom>
        </p:spPr>
        <p:txBody>
          <a:bodyPr vert="horz" lIns="97329" tIns="48664" rIns="97329" bIns="4866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937667" y="9576352"/>
            <a:ext cx="3012387" cy="504111"/>
          </a:xfrm>
          <a:prstGeom prst="rect">
            <a:avLst/>
          </a:prstGeom>
        </p:spPr>
        <p:txBody>
          <a:bodyPr vert="horz" lIns="97329" tIns="48664" rIns="97329" bIns="48664" rtlCol="0" anchor="b"/>
          <a:lstStyle>
            <a:lvl1pPr algn="r">
              <a:defRPr sz="1300"/>
            </a:lvl1pPr>
          </a:lstStyle>
          <a:p>
            <a:fld id="{595144D6-4374-40DE-B4EF-FB18A02B4D53}" type="slidenum">
              <a:rPr lang="zh-CN" altLang="en-US" smtClean="0"/>
              <a:t>‹#›</a:t>
            </a:fld>
            <a:endParaRPr lang="zh-CN" altLang="en-US"/>
          </a:p>
        </p:txBody>
      </p:sp>
    </p:spTree>
    <p:extLst>
      <p:ext uri="{BB962C8B-B14F-4D97-AF65-F5344CB8AC3E}">
        <p14:creationId xmlns:p14="http://schemas.microsoft.com/office/powerpoint/2010/main" val="3552827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p:cNvSpPr>
            <a:spLocks noGrp="1" noChangeArrowheads="1"/>
          </p:cNvSpPr>
          <p:nvPr>
            <p:ph type="hdr" sz="quarter"/>
          </p:nvPr>
        </p:nvSpPr>
        <p:spPr bwMode="auto">
          <a:xfrm>
            <a:off x="0" y="0"/>
            <a:ext cx="3012387" cy="504111"/>
          </a:xfrm>
          <a:prstGeom prst="rect">
            <a:avLst/>
          </a:prstGeom>
          <a:noFill/>
          <a:ln w="9525">
            <a:noFill/>
            <a:miter lim="800000"/>
            <a:headEnd/>
            <a:tailEnd/>
          </a:ln>
        </p:spPr>
        <p:txBody>
          <a:bodyPr vert="horz" wrap="square" lIns="97329" tIns="48664" rIns="97329" bIns="48664" numCol="1" anchor="t" anchorCtr="0" compatLnSpc="1">
            <a:prstTxWarp prst="textNoShape">
              <a:avLst/>
            </a:prstTxWarp>
          </a:bodyPr>
          <a:lstStyle>
            <a:lvl1pPr>
              <a:buFont typeface="Arial" pitchFamily="34" charset="0"/>
              <a:buNone/>
              <a:defRPr sz="1300">
                <a:latin typeface="Calibri" pitchFamily="34" charset="0"/>
              </a:defRPr>
            </a:lvl1pPr>
          </a:lstStyle>
          <a:p>
            <a:pPr>
              <a:defRPr/>
            </a:pPr>
            <a:endParaRPr lang="zh-CN" altLang="en-US"/>
          </a:p>
        </p:txBody>
      </p:sp>
      <p:sp>
        <p:nvSpPr>
          <p:cNvPr id="7171" name="日期占位符 2"/>
          <p:cNvSpPr>
            <a:spLocks noGrp="1" noChangeArrowheads="1"/>
          </p:cNvSpPr>
          <p:nvPr>
            <p:ph type="dt" idx="1"/>
          </p:nvPr>
        </p:nvSpPr>
        <p:spPr bwMode="auto">
          <a:xfrm>
            <a:off x="3937667" y="0"/>
            <a:ext cx="3012387" cy="504111"/>
          </a:xfrm>
          <a:prstGeom prst="rect">
            <a:avLst/>
          </a:prstGeom>
          <a:noFill/>
          <a:ln w="9525">
            <a:noFill/>
            <a:miter lim="800000"/>
            <a:headEnd/>
            <a:tailEnd/>
          </a:ln>
        </p:spPr>
        <p:txBody>
          <a:bodyPr vert="horz" wrap="square" lIns="97329" tIns="48664" rIns="97329" bIns="48664" numCol="1" anchor="t" anchorCtr="0" compatLnSpc="1">
            <a:prstTxWarp prst="textNoShape">
              <a:avLst/>
            </a:prstTxWarp>
          </a:bodyPr>
          <a:lstStyle>
            <a:lvl1pPr algn="r">
              <a:buFont typeface="Arial" pitchFamily="34" charset="0"/>
              <a:buNone/>
              <a:defRPr sz="1300">
                <a:latin typeface="Calibri" pitchFamily="34" charset="0"/>
              </a:defRPr>
            </a:lvl1pPr>
          </a:lstStyle>
          <a:p>
            <a:pPr>
              <a:defRPr/>
            </a:pPr>
            <a:fld id="{6B3C3534-A98B-43CD-AD3D-15698AA94860}" type="datetimeFigureOut">
              <a:rPr lang="zh-CN" altLang="en-US"/>
              <a:pPr>
                <a:defRPr/>
              </a:pPr>
              <a:t>2018/1/10</a:t>
            </a:fld>
            <a:endParaRPr lang="zh-CN" altLang="en-US"/>
          </a:p>
        </p:txBody>
      </p:sp>
      <p:sp>
        <p:nvSpPr>
          <p:cNvPr id="32772" name="幻灯片图像占位符 3"/>
          <p:cNvSpPr>
            <a:spLocks noGrp="1" noRot="1" noChangeAspect="1" noChangeArrowheads="1"/>
          </p:cNvSpPr>
          <p:nvPr>
            <p:ph type="sldImg" idx="2"/>
          </p:nvPr>
        </p:nvSpPr>
        <p:spPr bwMode="auto">
          <a:xfrm>
            <a:off x="955675" y="755650"/>
            <a:ext cx="5040313" cy="3781425"/>
          </a:xfrm>
          <a:prstGeom prst="rect">
            <a:avLst/>
          </a:prstGeom>
          <a:noFill/>
          <a:ln w="12700">
            <a:noFill/>
            <a:miter lim="800000"/>
            <a:headEnd/>
            <a:tailEnd/>
          </a:ln>
        </p:spPr>
      </p:sp>
      <p:sp>
        <p:nvSpPr>
          <p:cNvPr id="7173" name="备注占位符 4"/>
          <p:cNvSpPr>
            <a:spLocks noGrp="1" noChangeArrowheads="1"/>
          </p:cNvSpPr>
          <p:nvPr>
            <p:ph type="body" sz="quarter" idx="3"/>
          </p:nvPr>
        </p:nvSpPr>
        <p:spPr bwMode="auto">
          <a:xfrm>
            <a:off x="695167" y="4789051"/>
            <a:ext cx="5561330" cy="4536996"/>
          </a:xfrm>
          <a:prstGeom prst="rect">
            <a:avLst/>
          </a:prstGeom>
          <a:noFill/>
          <a:ln w="12700" cmpd="sng">
            <a:noFill/>
            <a:miter lim="800000"/>
            <a:headEnd/>
            <a:tailEnd/>
          </a:ln>
        </p:spPr>
        <p:txBody>
          <a:bodyPr vert="horz" wrap="square" lIns="97329" tIns="48664" rIns="97329" bIns="48664"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5"/>
          <p:cNvSpPr>
            <a:spLocks noGrp="1" noChangeArrowheads="1"/>
          </p:cNvSpPr>
          <p:nvPr>
            <p:ph type="ftr" sz="quarter" idx="4"/>
          </p:nvPr>
        </p:nvSpPr>
        <p:spPr bwMode="auto">
          <a:xfrm>
            <a:off x="0" y="9576352"/>
            <a:ext cx="3012387" cy="504111"/>
          </a:xfrm>
          <a:prstGeom prst="rect">
            <a:avLst/>
          </a:prstGeom>
          <a:noFill/>
          <a:ln w="9525">
            <a:noFill/>
            <a:miter lim="800000"/>
            <a:headEnd/>
            <a:tailEnd/>
          </a:ln>
        </p:spPr>
        <p:txBody>
          <a:bodyPr vert="horz" wrap="square" lIns="97329" tIns="48664" rIns="97329" bIns="48664" numCol="1" anchor="b" anchorCtr="0" compatLnSpc="1">
            <a:prstTxWarp prst="textNoShape">
              <a:avLst/>
            </a:prstTxWarp>
          </a:bodyPr>
          <a:lstStyle>
            <a:lvl1pPr>
              <a:buFont typeface="Arial" pitchFamily="34" charset="0"/>
              <a:buNone/>
              <a:defRPr sz="1300">
                <a:latin typeface="Calibri" pitchFamily="34" charset="0"/>
              </a:defRPr>
            </a:lvl1pPr>
          </a:lstStyle>
          <a:p>
            <a:pPr>
              <a:defRPr/>
            </a:pPr>
            <a:endParaRPr lang="zh-CN" altLang="en-US"/>
          </a:p>
        </p:txBody>
      </p:sp>
      <p:sp>
        <p:nvSpPr>
          <p:cNvPr id="7175" name="灯片编号占位符 6"/>
          <p:cNvSpPr>
            <a:spLocks noGrp="1" noChangeArrowheads="1"/>
          </p:cNvSpPr>
          <p:nvPr>
            <p:ph type="sldNum" sz="quarter" idx="5"/>
          </p:nvPr>
        </p:nvSpPr>
        <p:spPr bwMode="auto">
          <a:xfrm>
            <a:off x="3937667" y="9576352"/>
            <a:ext cx="3012387" cy="504111"/>
          </a:xfrm>
          <a:prstGeom prst="rect">
            <a:avLst/>
          </a:prstGeom>
          <a:noFill/>
          <a:ln w="9525">
            <a:noFill/>
            <a:miter lim="800000"/>
            <a:headEnd/>
            <a:tailEnd/>
          </a:ln>
        </p:spPr>
        <p:txBody>
          <a:bodyPr vert="horz" wrap="square" lIns="97329" tIns="48664" rIns="97329" bIns="48664" numCol="1" anchor="b" anchorCtr="0" compatLnSpc="1">
            <a:prstTxWarp prst="textNoShape">
              <a:avLst/>
            </a:prstTxWarp>
          </a:bodyPr>
          <a:lstStyle>
            <a:lvl1pPr algn="r">
              <a:buFont typeface="Arial" pitchFamily="34" charset="0"/>
              <a:buNone/>
              <a:defRPr sz="1300">
                <a:latin typeface="Calibri" pitchFamily="34" charset="0"/>
              </a:defRPr>
            </a:lvl1pPr>
          </a:lstStyle>
          <a:p>
            <a:pPr>
              <a:defRPr/>
            </a:pPr>
            <a:fld id="{9A208775-6EBC-43FF-8C18-F6AE3C4AE9BA}" type="slidenum">
              <a:rPr lang="zh-CN" altLang="en-US"/>
              <a:pPr>
                <a:defRPr/>
              </a:pPr>
              <a:t>‹#›</a:t>
            </a:fld>
            <a:endParaRPr lang="zh-CN" altLang="en-US"/>
          </a:p>
        </p:txBody>
      </p:sp>
    </p:spTree>
    <p:extLst>
      <p:ext uri="{BB962C8B-B14F-4D97-AF65-F5344CB8AC3E}">
        <p14:creationId xmlns:p14="http://schemas.microsoft.com/office/powerpoint/2010/main" val="4152015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46</a:t>
            </a:fld>
            <a:endParaRPr lang="zh-CN" altLang="en-US"/>
          </a:p>
        </p:txBody>
      </p:sp>
    </p:spTree>
    <p:extLst>
      <p:ext uri="{BB962C8B-B14F-4D97-AF65-F5344CB8AC3E}">
        <p14:creationId xmlns:p14="http://schemas.microsoft.com/office/powerpoint/2010/main" val="366260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5</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7</a:t>
            </a:fld>
            <a:endParaRPr lang="zh-CN" altLang="en-US"/>
          </a:p>
        </p:txBody>
      </p:sp>
    </p:spTree>
    <p:extLst>
      <p:ext uri="{BB962C8B-B14F-4D97-AF65-F5344CB8AC3E}">
        <p14:creationId xmlns:p14="http://schemas.microsoft.com/office/powerpoint/2010/main" val="35430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Picture: http://www.sohu.com/a/31486052_162758</a:t>
            </a:r>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8</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9</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10</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11</a:t>
            </a:fld>
            <a:endParaRPr lang="zh-CN" altLang="en-US"/>
          </a:p>
        </p:txBody>
      </p:sp>
    </p:spTree>
    <p:extLst>
      <p:ext uri="{BB962C8B-B14F-4D97-AF65-F5344CB8AC3E}">
        <p14:creationId xmlns:p14="http://schemas.microsoft.com/office/powerpoint/2010/main" val="374566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44</a:t>
            </a:fld>
            <a:endParaRPr lang="zh-CN" altLang="en-US"/>
          </a:p>
        </p:txBody>
      </p:sp>
    </p:spTree>
    <p:extLst>
      <p:ext uri="{BB962C8B-B14F-4D97-AF65-F5344CB8AC3E}">
        <p14:creationId xmlns:p14="http://schemas.microsoft.com/office/powerpoint/2010/main" val="16975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 Sequence Alignment/Map Format Specification, https://samtools.github.io/hts-specs/SAMv1.pdf, last accessed 9/28/17.</a:t>
            </a:r>
            <a:endParaRPr lang="zh-CN"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†The Variant Call Format (VCF) Version 4.2 Specification, https://samtools.github.io/hts-specs/VCFv4.2.pdf, last accessed 9/28/17. </a:t>
            </a:r>
            <a:endParaRPr lang="zh-CN" altLang="zh-CN" sz="1200" kern="1200" dirty="0" smtClean="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A208775-6EBC-43FF-8C18-F6AE3C4AE9BA}" type="slidenum">
              <a:rPr lang="zh-CN" altLang="en-US" smtClean="0"/>
              <a:pPr>
                <a:defRPr/>
              </a:pPr>
              <a:t>45</a:t>
            </a:fld>
            <a:endParaRPr lang="zh-CN" altLang="en-US"/>
          </a:p>
        </p:txBody>
      </p:sp>
    </p:spTree>
    <p:extLst>
      <p:ext uri="{BB962C8B-B14F-4D97-AF65-F5344CB8AC3E}">
        <p14:creationId xmlns:p14="http://schemas.microsoft.com/office/powerpoint/2010/main" val="3027199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5" name="图片 6" descr="PPT首页 模板图-01.jpg"/>
          <p:cNvPicPr>
            <a:picLocks noChangeAspect="1"/>
          </p:cNvPicPr>
          <p:nvPr userDrawn="1"/>
        </p:nvPicPr>
        <p:blipFill>
          <a:blip r:embed="rId2" cstate="print"/>
          <a:srcRect/>
          <a:stretch>
            <a:fillRect/>
          </a:stretch>
        </p:blipFill>
        <p:spPr bwMode="auto">
          <a:xfrm>
            <a:off x="0" y="-36513"/>
            <a:ext cx="9144000" cy="6948488"/>
          </a:xfrm>
          <a:prstGeom prst="rect">
            <a:avLst/>
          </a:prstGeom>
          <a:noFill/>
          <a:ln w="9525">
            <a:noFill/>
            <a:miter lim="800000"/>
            <a:headEnd/>
            <a:tailEnd/>
          </a:ln>
        </p:spPr>
      </p:pic>
      <p:sp>
        <p:nvSpPr>
          <p:cNvPr id="7" name="副标题 2"/>
          <p:cNvSpPr>
            <a:spLocks noGrp="1"/>
          </p:cNvSpPr>
          <p:nvPr>
            <p:ph type="subTitle" idx="1"/>
          </p:nvPr>
        </p:nvSpPr>
        <p:spPr>
          <a:xfrm>
            <a:off x="861784" y="3284984"/>
            <a:ext cx="4286280" cy="500066"/>
          </a:xfrm>
        </p:spPr>
        <p:txBody>
          <a:bodyPr/>
          <a:lstStyle>
            <a:lvl1pPr marL="0" indent="0" algn="l">
              <a:buNone/>
              <a:defRPr sz="2000" baseline="0">
                <a:solidFill>
                  <a:schemeClr val="bg1"/>
                </a:solidFill>
                <a:latin typeface="BG-YH Regular" pitchFamily="18" charset="0"/>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8" name="内容占位符 16"/>
          <p:cNvSpPr>
            <a:spLocks noGrp="1"/>
          </p:cNvSpPr>
          <p:nvPr>
            <p:ph sz="quarter" idx="10"/>
          </p:nvPr>
        </p:nvSpPr>
        <p:spPr>
          <a:xfrm>
            <a:off x="827584" y="4365104"/>
            <a:ext cx="3209580" cy="366310"/>
          </a:xfrm>
        </p:spPr>
        <p:txBody>
          <a:bodyPr>
            <a:normAutofit/>
          </a:bodyPr>
          <a:lstStyle>
            <a:lvl1pPr>
              <a:buNone/>
              <a:defRPr sz="1800" baseline="0">
                <a:solidFill>
                  <a:schemeClr val="tx1"/>
                </a:solidFill>
                <a:latin typeface="BG-YH Regular" pitchFamily="18" charset="0"/>
                <a:ea typeface="黑体" pitchFamily="49" charset="-122"/>
              </a:defRPr>
            </a:lvl1pPr>
          </a:lstStyle>
          <a:p>
            <a:pPr lvl="0"/>
            <a:r>
              <a:rPr lang="zh-CN" altLang="en-US" dirty="0" smtClean="0"/>
              <a:t>单击此处编辑母版文本样式</a:t>
            </a:r>
          </a:p>
        </p:txBody>
      </p:sp>
      <p:sp>
        <p:nvSpPr>
          <p:cNvPr id="9" name="标题 1"/>
          <p:cNvSpPr>
            <a:spLocks noGrp="1"/>
          </p:cNvSpPr>
          <p:nvPr>
            <p:ph type="ctrTitle"/>
          </p:nvPr>
        </p:nvSpPr>
        <p:spPr>
          <a:xfrm>
            <a:off x="827584" y="2643182"/>
            <a:ext cx="5357850" cy="571504"/>
          </a:xfrm>
        </p:spPr>
        <p:txBody>
          <a:bodyPr/>
          <a:lstStyle>
            <a:lvl1pPr algn="l">
              <a:defRPr sz="3200" b="1" baseline="0">
                <a:solidFill>
                  <a:schemeClr val="bg1"/>
                </a:solidFill>
                <a:latin typeface="BG-YH Bold" pitchFamily="18" charset="0"/>
                <a:ea typeface="黑体" pitchFamily="49" charset="-122"/>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6" descr="PPT内页 模板图-01.jpg"/>
          <p:cNvPicPr>
            <a:picLocks noChangeAspect="1"/>
          </p:cNvPicPr>
          <p:nvPr userDrawn="1"/>
        </p:nvPicPr>
        <p:blipFill>
          <a:blip r:embed="rId2" cstate="print"/>
          <a:srcRect/>
          <a:stretch>
            <a:fillRect/>
          </a:stretch>
        </p:blipFill>
        <p:spPr bwMode="auto">
          <a:xfrm>
            <a:off x="-144463" y="-282575"/>
            <a:ext cx="9396413" cy="7140575"/>
          </a:xfrm>
          <a:prstGeom prst="rect">
            <a:avLst/>
          </a:prstGeom>
          <a:noFill/>
          <a:ln w="9525">
            <a:noFill/>
            <a:miter lim="800000"/>
            <a:headEnd/>
            <a:tailEnd/>
          </a:ln>
        </p:spPr>
      </p:pic>
      <p:sp>
        <p:nvSpPr>
          <p:cNvPr id="7" name="标题占位符 1"/>
          <p:cNvSpPr>
            <a:spLocks noGrp="1"/>
          </p:cNvSpPr>
          <p:nvPr>
            <p:ph type="title"/>
          </p:nvPr>
        </p:nvSpPr>
        <p:spPr>
          <a:xfrm>
            <a:off x="734888" y="714356"/>
            <a:ext cx="6501408" cy="720000"/>
          </a:xfrm>
          <a:prstGeom prst="rect">
            <a:avLst/>
          </a:prstGeom>
        </p:spPr>
        <p:txBody>
          <a:bodyPr rtlCol="0">
            <a:noAutofit/>
          </a:bodyPr>
          <a:lstStyle>
            <a:lvl1pPr algn="l">
              <a:defRPr sz="3000" b="1" baseline="0">
                <a:latin typeface="BG-YH Bold" pitchFamily="18" charset="0"/>
                <a:ea typeface="黑体" pitchFamily="49" charset="-122"/>
              </a:defRPr>
            </a:lvl1pPr>
          </a:lstStyle>
          <a:p>
            <a:r>
              <a:rPr lang="zh-CN" altLang="en-US" dirty="0" smtClean="0"/>
              <a:t>单击此处编辑母版标题样式</a:t>
            </a:r>
            <a:endParaRPr lang="zh-CN" altLang="en-US" dirty="0"/>
          </a:p>
        </p:txBody>
      </p:sp>
      <p:sp>
        <p:nvSpPr>
          <p:cNvPr id="8" name="内容占位符 8"/>
          <p:cNvSpPr>
            <a:spLocks noGrp="1"/>
          </p:cNvSpPr>
          <p:nvPr>
            <p:ph sz="quarter" idx="10"/>
          </p:nvPr>
        </p:nvSpPr>
        <p:spPr>
          <a:xfrm>
            <a:off x="755576" y="1700808"/>
            <a:ext cx="6624736" cy="4525200"/>
          </a:xfrm>
        </p:spPr>
        <p:txBody>
          <a:bodyPr>
            <a:normAutofit/>
          </a:bodyPr>
          <a:lstStyle>
            <a:lvl1pPr>
              <a:defRPr sz="2400" baseline="0">
                <a:solidFill>
                  <a:schemeClr val="tx1"/>
                </a:solidFill>
                <a:latin typeface="BG-YH Regular" pitchFamily="18" charset="0"/>
                <a:ea typeface="黑体" pitchFamily="49" charset="-122"/>
                <a:cs typeface="Arial" pitchFamily="34" charset="0"/>
              </a:defRPr>
            </a:lvl1pPr>
            <a:lvl2pPr>
              <a:defRPr>
                <a:latin typeface="BG-YH Regular" pitchFamily="18" charset="0"/>
                <a:cs typeface="Arial" pitchFamily="34" charset="0"/>
              </a:defRPr>
            </a:lvl2pPr>
            <a:lvl3pPr>
              <a:defRPr>
                <a:latin typeface="BG-YH Regular" pitchFamily="18" charset="0"/>
                <a:cs typeface="Arial" pitchFamily="34" charset="0"/>
              </a:defRPr>
            </a:lvl3pPr>
            <a:lvl4pPr>
              <a:defRPr>
                <a:latin typeface="BG-YH Regular" pitchFamily="18" charset="0"/>
                <a:cs typeface="Arial" pitchFamily="34" charset="0"/>
              </a:defRPr>
            </a:lvl4pPr>
            <a:lvl5pPr>
              <a:defRPr>
                <a:latin typeface="BG-YH Regular" pitchFamily="18" charset="0"/>
                <a:cs typeface="Arial" pitchFamily="34" charset="0"/>
              </a:defRPr>
            </a:lvl5pPr>
          </a:lstStyle>
          <a:p>
            <a:pPr lvl="0"/>
            <a:r>
              <a:rPr lang="zh-CN" altLang="en-US" dirty="0" smtClean="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6" descr="PPT末页 模板图1-01.jpg"/>
          <p:cNvPicPr>
            <a:picLocks noChangeAspect="1"/>
          </p:cNvPicPr>
          <p:nvPr userDrawn="1"/>
        </p:nvPicPr>
        <p:blipFill>
          <a:blip r:embed="rId2" cstate="print"/>
          <a:srcRect/>
          <a:stretch>
            <a:fillRect/>
          </a:stretch>
        </p:blipFill>
        <p:spPr bwMode="auto">
          <a:xfrm>
            <a:off x="-36513" y="9525"/>
            <a:ext cx="9253538" cy="7031038"/>
          </a:xfrm>
          <a:prstGeom prst="rect">
            <a:avLst/>
          </a:prstGeom>
          <a:noFill/>
          <a:ln w="9525">
            <a:noFill/>
            <a:miter lim="800000"/>
            <a:headEnd/>
            <a:tailEnd/>
          </a:ln>
        </p:spPr>
      </p:pic>
      <p:sp>
        <p:nvSpPr>
          <p:cNvPr id="7" name="内容占位符 16"/>
          <p:cNvSpPr>
            <a:spLocks noGrp="1"/>
          </p:cNvSpPr>
          <p:nvPr>
            <p:ph sz="quarter" idx="10"/>
          </p:nvPr>
        </p:nvSpPr>
        <p:spPr>
          <a:xfrm>
            <a:off x="1145853" y="4437112"/>
            <a:ext cx="3354139" cy="368597"/>
          </a:xfrm>
        </p:spPr>
        <p:txBody>
          <a:bodyPr>
            <a:noAutofit/>
          </a:bodyPr>
          <a:lstStyle>
            <a:lvl1pPr>
              <a:buNone/>
              <a:defRPr sz="1800" baseline="0">
                <a:solidFill>
                  <a:schemeClr val="tx1"/>
                </a:solidFill>
                <a:latin typeface="BG-YH Regular" pitchFamily="18" charset="0"/>
                <a:ea typeface="黑体" pitchFamily="49" charset="-122"/>
              </a:defRPr>
            </a:lvl1pPr>
          </a:lstStyle>
          <a:p>
            <a:pPr lvl="0"/>
            <a:r>
              <a:rPr lang="zh-CN" altLang="en-US" dirty="0" smtClean="0"/>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extLst>
      <p:ext uri="{BB962C8B-B14F-4D97-AF65-F5344CB8AC3E}">
        <p14:creationId xmlns:p14="http://schemas.microsoft.com/office/powerpoint/2010/main" val="3954338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71500" y="1999382"/>
            <a:ext cx="8229600" cy="4525962"/>
          </a:xfrm>
        </p:spPr>
        <p:txBody>
          <a:bodyPr/>
          <a:lstStyle>
            <a:lvl1pPr>
              <a:defRPr>
                <a:latin typeface="华文细黑" pitchFamily="2" charset="-122"/>
                <a:ea typeface="华文细黑" pitchFamily="2" charset="-122"/>
              </a:defRPr>
            </a:lvl1pPr>
            <a:lvl2pPr>
              <a:defRPr>
                <a:latin typeface="华文细黑" pitchFamily="2" charset="-122"/>
                <a:ea typeface="华文细黑" pitchFamily="2" charset="-122"/>
              </a:defRPr>
            </a:lvl2pPr>
            <a:lvl3pPr>
              <a:defRPr>
                <a:latin typeface="华文细黑" pitchFamily="2" charset="-122"/>
                <a:ea typeface="华文细黑" pitchFamily="2" charset="-122"/>
              </a:defRPr>
            </a:lvl3pPr>
            <a:lvl4pPr>
              <a:defRPr>
                <a:latin typeface="华文细黑" pitchFamily="2" charset="-122"/>
                <a:ea typeface="华文细黑" pitchFamily="2" charset="-122"/>
              </a:defRPr>
            </a:lvl4pPr>
            <a:lvl5pPr>
              <a:defRPr>
                <a:latin typeface="华文细黑" pitchFamily="2" charset="-122"/>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文本占位符 12"/>
          <p:cNvSpPr>
            <a:spLocks noGrp="1"/>
          </p:cNvSpPr>
          <p:nvPr>
            <p:ph type="body" sz="quarter" idx="10" hasCustomPrompt="1"/>
          </p:nvPr>
        </p:nvSpPr>
        <p:spPr>
          <a:xfrm>
            <a:off x="1619672" y="1340768"/>
            <a:ext cx="7200800" cy="360040"/>
          </a:xfrm>
        </p:spPr>
        <p:txBody>
          <a:bodyPr/>
          <a:lstStyle>
            <a:lvl1pPr marL="0" indent="0" algn="l" rtl="0" eaLnBrk="0" fontAlgn="base" hangingPunct="0">
              <a:spcBef>
                <a:spcPct val="0"/>
              </a:spcBef>
              <a:spcAft>
                <a:spcPct val="0"/>
              </a:spcAft>
              <a:buNone/>
              <a:defRPr lang="zh-CN" altLang="en-US" sz="2000" b="1" dirty="0">
                <a:solidFill>
                  <a:schemeClr val="tx1"/>
                </a:solidFill>
                <a:latin typeface="华文中宋" pitchFamily="2" charset="-122"/>
                <a:ea typeface="华文中宋" pitchFamily="2" charset="-122"/>
                <a:cs typeface="+mj-cs"/>
              </a:defRPr>
            </a:lvl1pPr>
          </a:lstStyle>
          <a:p>
            <a:pPr lvl="0"/>
            <a:r>
              <a:rPr lang="zh-CN" altLang="en-US" dirty="0" smtClean="0"/>
              <a:t>副标题</a:t>
            </a:r>
            <a:endParaRPr lang="zh-CN" altLang="en-US" dirty="0"/>
          </a:p>
        </p:txBody>
      </p:sp>
    </p:spTree>
    <p:extLst>
      <p:ext uri="{BB962C8B-B14F-4D97-AF65-F5344CB8AC3E}">
        <p14:creationId xmlns:p14="http://schemas.microsoft.com/office/powerpoint/2010/main" val="3954338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1500" y="1643063"/>
            <a:ext cx="8229600" cy="4525962"/>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373323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714375"/>
            <a:ext cx="2057400" cy="54546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1500" y="714375"/>
            <a:ext cx="6019800" cy="54546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1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6430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标题 1"/>
          <p:cNvSpPr txBox="1">
            <a:spLocks/>
          </p:cNvSpPr>
          <p:nvPr userDrawn="1"/>
        </p:nvSpPr>
        <p:spPr bwMode="auto">
          <a:xfrm>
            <a:off x="590872" y="1484785"/>
            <a:ext cx="8229600" cy="360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r>
              <a:rPr lang="zh-CN" altLang="en-US" sz="2000" dirty="0" smtClean="0"/>
              <a:t>单击此处编辑母版标题样式</a:t>
            </a:r>
            <a:endParaRPr lang="zh-CN" altLang="en-US" sz="20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2391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1.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jpe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3.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6" descr="未标题-1-02"/>
          <p:cNvPicPr>
            <a:picLocks noGrp="1" noChangeAspect="1" noChangeArrowheads="1"/>
          </p:cNvPicPr>
          <p:nvPr/>
        </p:nvPicPr>
        <p:blipFill>
          <a:blip r:embed="rId15" cstate="print"/>
          <a:srcRect/>
          <a:stretch>
            <a:fillRect/>
          </a:stretch>
        </p:blipFill>
        <p:spPr bwMode="auto">
          <a:xfrm>
            <a:off x="0" y="0"/>
            <a:ext cx="9144000" cy="6856413"/>
          </a:xfrm>
          <a:prstGeom prst="rect">
            <a:avLst/>
          </a:prstGeom>
          <a:noFill/>
          <a:ln w="9525">
            <a:noFill/>
            <a:miter lim="800000"/>
            <a:headEnd/>
            <a:tailEnd/>
          </a:ln>
        </p:spPr>
      </p:pic>
      <p:sp>
        <p:nvSpPr>
          <p:cNvPr id="3075"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dirty="0" smtClean="0"/>
              <a:t>单击此处编辑母版样式</a:t>
            </a:r>
          </a:p>
        </p:txBody>
      </p:sp>
      <p:sp>
        <p:nvSpPr>
          <p:cNvPr id="3076"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dirty="0" smtClean="0"/>
              <a:t>单击此处编辑母版文本样式</a:t>
            </a:r>
          </a:p>
        </p:txBody>
      </p:sp>
    </p:spTree>
  </p:cSld>
  <p:clrMap bg1="lt1" tx1="dk1" bg2="lt2" tx2="dk2" accent1="accent1" accent2="accent2" accent3="accent3" accent4="accent4" accent5="accent5" accent6="accent6" hlink="hlink" folHlink="folHlink"/>
  <p:sldLayoutIdLst>
    <p:sldLayoutId id="2147484069" r:id="rId1"/>
    <p:sldLayoutId id="2147484070" r:id="rId2"/>
    <p:sldLayoutId id="2147484163" r:id="rId3"/>
    <p:sldLayoutId id="2147484071" r:id="rId4"/>
    <p:sldLayoutId id="2147484072" r:id="rId5"/>
    <p:sldLayoutId id="2147484073" r:id="rId6"/>
    <p:sldLayoutId id="2147484074" r:id="rId7"/>
    <p:sldLayoutId id="2147484075" r:id="rId8"/>
    <p:sldLayoutId id="2147484161" r:id="rId9"/>
    <p:sldLayoutId id="2147484076" r:id="rId10"/>
    <p:sldLayoutId id="2147484077" r:id="rId11"/>
    <p:sldLayoutId id="2147484078" r:id="rId12"/>
    <p:sldLayoutId id="2147484079" r:id="rId13"/>
  </p:sldLayoutIdLst>
  <p:txStyles>
    <p:title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思源宋体 Medium" pitchFamily="18" charset="-122"/>
          <a:ea typeface="思源宋体 Medium" pitchFamily="18" charset="-122"/>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图片 6" descr="未标题-1-02"/>
          <p:cNvPicPr>
            <a:picLocks noGrp="1" noChangeAspect="1" noChangeArrowheads="1"/>
          </p:cNvPicPr>
          <p:nvPr/>
        </p:nvPicPr>
        <p:blipFill>
          <a:blip r:embed="rId18" cstate="print"/>
          <a:srcRect/>
          <a:stretch>
            <a:fillRect/>
          </a:stretch>
        </p:blipFill>
        <p:spPr bwMode="auto">
          <a:xfrm>
            <a:off x="0" y="0"/>
            <a:ext cx="9144000" cy="6856413"/>
          </a:xfrm>
          <a:prstGeom prst="rect">
            <a:avLst/>
          </a:prstGeom>
          <a:noFill/>
          <a:ln w="9525">
            <a:noFill/>
            <a:miter lim="800000"/>
            <a:headEnd/>
            <a:tailEnd/>
          </a:ln>
        </p:spPr>
      </p:pic>
      <p:pic>
        <p:nvPicPr>
          <p:cNvPr id="6147" name="图片 4" descr="未标题-1-01"/>
          <p:cNvPicPr>
            <a:picLocks noGrp="1" noChangeAspect="1" noChangeArrowheads="1"/>
          </p:cNvPicPr>
          <p:nvPr/>
        </p:nvPicPr>
        <p:blipFill>
          <a:blip r:embed="rId19" cstate="print"/>
          <a:srcRect/>
          <a:stretch>
            <a:fillRect/>
          </a:stretch>
        </p:blipFill>
        <p:spPr bwMode="auto">
          <a:xfrm>
            <a:off x="0" y="12700"/>
            <a:ext cx="9144000" cy="6856413"/>
          </a:xfrm>
          <a:prstGeom prst="rect">
            <a:avLst/>
          </a:prstGeom>
          <a:noFill/>
          <a:ln w="9525">
            <a:noFill/>
            <a:miter lim="800000"/>
            <a:headEnd/>
            <a:tailEnd/>
          </a:ln>
        </p:spPr>
      </p:pic>
      <p:pic>
        <p:nvPicPr>
          <p:cNvPr id="6148" name="Picture 2" descr="C:\Users\zhaojingjing\Desktop\图片1.png"/>
          <p:cNvPicPr>
            <a:picLocks noChangeAspect="1" noChangeArrowheads="1"/>
          </p:cNvPicPr>
          <p:nvPr userDrawn="1"/>
        </p:nvPicPr>
        <p:blipFill>
          <a:blip r:embed="rId20" cstate="print"/>
          <a:srcRect/>
          <a:stretch>
            <a:fillRect/>
          </a:stretch>
        </p:blipFill>
        <p:spPr bwMode="auto">
          <a:xfrm>
            <a:off x="6588125" y="939800"/>
            <a:ext cx="1871663" cy="488950"/>
          </a:xfrm>
          <a:prstGeom prst="rect">
            <a:avLst/>
          </a:prstGeom>
          <a:solidFill>
            <a:schemeClr val="bg1"/>
          </a:solidFill>
          <a:ln w="9525">
            <a:noFill/>
            <a:miter lim="800000"/>
            <a:headEnd/>
            <a:tailEnd/>
          </a:ln>
        </p:spPr>
      </p:pic>
      <p:sp>
        <p:nvSpPr>
          <p:cNvPr id="6149"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t>单击此处编辑母版样式</a:t>
            </a:r>
          </a:p>
        </p:txBody>
      </p:sp>
      <p:sp>
        <p:nvSpPr>
          <p:cNvPr id="6150"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p:txBody>
      </p:sp>
    </p:spTree>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58" r:id="rId8"/>
    <p:sldLayoutId id="2147484159" r:id="rId9"/>
    <p:sldLayoutId id="2147484160" r:id="rId10"/>
    <p:sldLayoutId id="2147484109" r:id="rId11"/>
    <p:sldLayoutId id="2147484110" r:id="rId12"/>
    <p:sldLayoutId id="2147484111" r:id="rId13"/>
    <p:sldLayoutId id="2147484112" r:id="rId14"/>
    <p:sldLayoutId id="2147484164" r:id="rId15"/>
    <p:sldLayoutId id="2147484165" r:id="rId16"/>
  </p:sldLayoutIdLst>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7170" name="图片 6" descr="未标题-1-02"/>
          <p:cNvPicPr>
            <a:picLocks noGrp="1" noChangeAspect="1" noChangeArrowheads="1"/>
          </p:cNvPicPr>
          <p:nvPr/>
        </p:nvPicPr>
        <p:blipFill>
          <a:blip r:embed="rId13" cstate="print"/>
          <a:srcRect/>
          <a:stretch>
            <a:fillRect/>
          </a:stretch>
        </p:blipFill>
        <p:spPr bwMode="auto">
          <a:xfrm>
            <a:off x="0" y="0"/>
            <a:ext cx="9144000" cy="6856413"/>
          </a:xfrm>
          <a:prstGeom prst="rect">
            <a:avLst/>
          </a:prstGeom>
          <a:noFill/>
          <a:ln w="9525">
            <a:noFill/>
            <a:miter lim="800000"/>
            <a:headEnd/>
            <a:tailEnd/>
          </a:ln>
        </p:spPr>
      </p:pic>
      <p:pic>
        <p:nvPicPr>
          <p:cNvPr id="7171" name="图片 4" descr="未标题-1-05"/>
          <p:cNvPicPr>
            <a:picLocks noGrp="1" noChangeAspect="1" noChangeArrowheads="1"/>
          </p:cNvPicPr>
          <p:nvPr/>
        </p:nvPicPr>
        <p:blipFill>
          <a:blip r:embed="rId14" cstate="print"/>
          <a:srcRect/>
          <a:stretch>
            <a:fillRect/>
          </a:stretch>
        </p:blipFill>
        <p:spPr bwMode="auto">
          <a:xfrm>
            <a:off x="0" y="0"/>
            <a:ext cx="9144000" cy="6856413"/>
          </a:xfrm>
          <a:prstGeom prst="rect">
            <a:avLst/>
          </a:prstGeom>
          <a:noFill/>
          <a:ln w="9525">
            <a:noFill/>
            <a:miter lim="800000"/>
            <a:headEnd/>
            <a:tailEnd/>
          </a:ln>
        </p:spPr>
      </p:pic>
      <p:pic>
        <p:nvPicPr>
          <p:cNvPr id="7172" name="Picture 2" descr="C:\Users\zhaojingjing\Desktop\图片1.png"/>
          <p:cNvPicPr>
            <a:picLocks noChangeAspect="1" noChangeArrowheads="1"/>
          </p:cNvPicPr>
          <p:nvPr userDrawn="1"/>
        </p:nvPicPr>
        <p:blipFill>
          <a:blip r:embed="rId15" cstate="print"/>
          <a:srcRect/>
          <a:stretch>
            <a:fillRect/>
          </a:stretch>
        </p:blipFill>
        <p:spPr bwMode="auto">
          <a:xfrm>
            <a:off x="6588125" y="923925"/>
            <a:ext cx="1871663" cy="488950"/>
          </a:xfrm>
          <a:prstGeom prst="rect">
            <a:avLst/>
          </a:prstGeom>
          <a:solidFill>
            <a:schemeClr val="bg1"/>
          </a:solidFill>
          <a:ln w="9525">
            <a:noFill/>
            <a:miter lim="800000"/>
            <a:headEnd/>
            <a:tailEnd/>
          </a:ln>
        </p:spPr>
      </p:pic>
      <p:sp>
        <p:nvSpPr>
          <p:cNvPr id="7173" name="标题占位符 1"/>
          <p:cNvSpPr>
            <a:spLocks noGrp="1" noChangeArrowheads="1"/>
          </p:cNvSpPr>
          <p:nvPr>
            <p:ph type="title"/>
          </p:nvPr>
        </p:nvSpPr>
        <p:spPr bwMode="auto">
          <a:xfrm>
            <a:off x="571500" y="714375"/>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t>单击此处编辑母版样式</a:t>
            </a:r>
          </a:p>
        </p:txBody>
      </p:sp>
      <p:sp>
        <p:nvSpPr>
          <p:cNvPr id="7174" name="文本占位符 2"/>
          <p:cNvSpPr>
            <a:spLocks noGrp="1" noChangeArrowheads="1"/>
          </p:cNvSpPr>
          <p:nvPr>
            <p:ph type="body" idx="1"/>
          </p:nvPr>
        </p:nvSpPr>
        <p:spPr bwMode="auto">
          <a:xfrm>
            <a:off x="571500" y="1643063"/>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p:txBody>
      </p:sp>
    </p:spTree>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 id="2147484121" r:id="rId9"/>
    <p:sldLayoutId id="2147484122" r:id="rId10"/>
    <p:sldLayoutId id="2147484123" r:id="rId11"/>
  </p:sldLayoutIdLst>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标题 1"/>
          <p:cNvSpPr>
            <a:spLocks noGrp="1"/>
          </p:cNvSpPr>
          <p:nvPr>
            <p:ph type="ctrTitle"/>
          </p:nvPr>
        </p:nvSpPr>
        <p:spPr>
          <a:xfrm>
            <a:off x="35496" y="2708920"/>
            <a:ext cx="9108504" cy="1440160"/>
          </a:xfrm>
        </p:spPr>
        <p:txBody>
          <a:bodyPr/>
          <a:lstStyle/>
          <a:p>
            <a:pPr eaLnBrk="1" hangingPunct="1"/>
            <a:r>
              <a:rPr lang="zh-CN" altLang="en-US" sz="2800" dirty="0" smtClean="0">
                <a:latin typeface="思源宋体 Heavy" pitchFamily="18" charset="-122"/>
                <a:ea typeface="思源宋体 Heavy" pitchFamily="18" charset="-122"/>
              </a:rPr>
              <a:t>临床</a:t>
            </a:r>
            <a:r>
              <a:rPr lang="en-US" altLang="zh-CN" sz="2800" dirty="0" smtClean="0">
                <a:latin typeface="思源宋体 Heavy" pitchFamily="18" charset="-122"/>
                <a:ea typeface="思源宋体 Heavy" pitchFamily="18" charset="-122"/>
              </a:rPr>
              <a:t>NGS</a:t>
            </a:r>
            <a:r>
              <a:rPr lang="zh-CN" altLang="en-US" sz="2800" dirty="0" smtClean="0">
                <a:latin typeface="思源宋体 Heavy" pitchFamily="18" charset="-122"/>
                <a:ea typeface="思源宋体 Heavy" pitchFamily="18" charset="-122"/>
              </a:rPr>
              <a:t>生物信息流程验证的标准及指南</a:t>
            </a:r>
            <a:r>
              <a:rPr lang="en-US" altLang="zh-CN" sz="2800" dirty="0" smtClean="0">
                <a:latin typeface="思源宋体 Heavy" pitchFamily="18" charset="-122"/>
                <a:ea typeface="思源宋体 Heavy" pitchFamily="18" charset="-122"/>
              </a:rPr>
              <a:t/>
            </a:r>
            <a:br>
              <a:rPr lang="en-US" altLang="zh-CN" sz="2800" dirty="0" smtClean="0">
                <a:latin typeface="思源宋体 Heavy" pitchFamily="18" charset="-122"/>
                <a:ea typeface="思源宋体 Heavy" pitchFamily="18" charset="-122"/>
              </a:rPr>
            </a:br>
            <a:r>
              <a:rPr lang="en-US" altLang="zh-CN" sz="2500" dirty="0" smtClean="0">
                <a:latin typeface="思源宋体 Heavy" pitchFamily="18" charset="-122"/>
                <a:ea typeface="思源宋体 Heavy" pitchFamily="18" charset="-122"/>
              </a:rPr>
              <a:t>Standards </a:t>
            </a:r>
            <a:r>
              <a:rPr lang="en-US" altLang="zh-CN" sz="2500" dirty="0">
                <a:latin typeface="思源宋体 Heavy" pitchFamily="18" charset="-122"/>
                <a:ea typeface="思源宋体 Heavy" pitchFamily="18" charset="-122"/>
              </a:rPr>
              <a:t>and Guidelines for Validating </a:t>
            </a:r>
            <a:r>
              <a:rPr lang="en-US" altLang="zh-CN" sz="2500" dirty="0" err="1">
                <a:latin typeface="思源宋体 Heavy" pitchFamily="18" charset="-122"/>
                <a:ea typeface="思源宋体 Heavy" pitchFamily="18" charset="-122"/>
              </a:rPr>
              <a:t>NextGeneration</a:t>
            </a:r>
            <a:r>
              <a:rPr lang="en-US" altLang="zh-CN" sz="2500" dirty="0">
                <a:latin typeface="思源宋体 Heavy" pitchFamily="18" charset="-122"/>
                <a:ea typeface="思源宋体 Heavy" pitchFamily="18" charset="-122"/>
              </a:rPr>
              <a:t> Sequencing Bioinformatics Pipelines</a:t>
            </a:r>
            <a:endParaRPr lang="zh-CN" altLang="en-US" sz="2500" dirty="0" smtClean="0">
              <a:latin typeface="思源宋体 Heavy" pitchFamily="18" charset="-122"/>
              <a:ea typeface="思源宋体 Heavy" pitchFamily="18" charset="-122"/>
            </a:endParaRPr>
          </a:p>
        </p:txBody>
      </p:sp>
      <p:sp>
        <p:nvSpPr>
          <p:cNvPr id="2" name="TextBox 1"/>
          <p:cNvSpPr txBox="1"/>
          <p:nvPr/>
        </p:nvSpPr>
        <p:spPr>
          <a:xfrm>
            <a:off x="6012160" y="5264333"/>
            <a:ext cx="2448272" cy="646331"/>
          </a:xfrm>
          <a:prstGeom prst="rect">
            <a:avLst/>
          </a:prstGeom>
          <a:noFill/>
        </p:spPr>
        <p:txBody>
          <a:bodyPr wrap="square" rtlCol="0">
            <a:spAutoFit/>
          </a:bodyPr>
          <a:lstStyle/>
          <a:p>
            <a:pPr algn="r"/>
            <a:r>
              <a:rPr lang="zh-CN" altLang="en-US" b="1" spc="600" dirty="0" smtClean="0">
                <a:latin typeface="楷体" pitchFamily="49" charset="-122"/>
                <a:ea typeface="楷体" pitchFamily="49" charset="-122"/>
              </a:rPr>
              <a:t>蔡正厅</a:t>
            </a:r>
            <a:endParaRPr lang="en-US" altLang="zh-CN" b="1" spc="600" dirty="0" smtClean="0">
              <a:latin typeface="楷体" pitchFamily="49" charset="-122"/>
              <a:ea typeface="楷体" pitchFamily="49" charset="-122"/>
            </a:endParaRPr>
          </a:p>
          <a:p>
            <a:pPr algn="r"/>
            <a:r>
              <a:rPr lang="zh-CN" altLang="en-US" b="1" dirty="0" smtClean="0">
                <a:latin typeface="楷体" pitchFamily="49" charset="-122"/>
                <a:ea typeface="楷体" pitchFamily="49" charset="-122"/>
              </a:rPr>
              <a:t>医学信息分析部</a:t>
            </a:r>
            <a:endParaRPr lang="en-US" altLang="zh-CN" b="1" dirty="0" smtClean="0">
              <a:latin typeface="楷体" pitchFamily="49" charset="-122"/>
              <a:ea typeface="楷体" pitchFamily="49" charset="-122"/>
            </a:endParaRPr>
          </a:p>
        </p:txBody>
      </p:sp>
      <p:sp>
        <p:nvSpPr>
          <p:cNvPr id="4" name="标题 1"/>
          <p:cNvSpPr txBox="1">
            <a:spLocks/>
          </p:cNvSpPr>
          <p:nvPr/>
        </p:nvSpPr>
        <p:spPr bwMode="auto">
          <a:xfrm>
            <a:off x="1763688" y="4219346"/>
            <a:ext cx="7380312" cy="7218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BG-YH Bold" pitchFamily="18" charset="0"/>
                <a:ea typeface="黑体" pitchFamily="49"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pPr algn="r" eaLnBrk="1" hangingPunct="1"/>
            <a:r>
              <a:rPr lang="en-US" altLang="zh-CN" sz="1500" dirty="0" smtClean="0">
                <a:solidFill>
                  <a:schemeClr val="tx1"/>
                </a:solidFill>
                <a:latin typeface="思源宋体 Heavy" pitchFamily="18" charset="-122"/>
                <a:ea typeface="思源宋体 Heavy" pitchFamily="18" charset="-122"/>
              </a:rPr>
              <a:t>A Joint Recommendation of </a:t>
            </a:r>
            <a:r>
              <a:rPr lang="en-US" altLang="zh-CN" sz="1500" dirty="0">
                <a:solidFill>
                  <a:schemeClr val="tx1"/>
                </a:solidFill>
                <a:latin typeface="思源宋体 Heavy" pitchFamily="18" charset="-122"/>
                <a:ea typeface="思源宋体 Heavy" pitchFamily="18" charset="-122"/>
              </a:rPr>
              <a:t>t</a:t>
            </a:r>
            <a:r>
              <a:rPr lang="en-US" altLang="zh-CN" sz="1500" dirty="0" smtClean="0">
                <a:solidFill>
                  <a:schemeClr val="tx1"/>
                </a:solidFill>
                <a:latin typeface="思源宋体 Heavy" pitchFamily="18" charset="-122"/>
                <a:ea typeface="思源宋体 Heavy" pitchFamily="18" charset="-122"/>
              </a:rPr>
              <a:t>he Association of Molecular Pathology(AMP) and </a:t>
            </a:r>
            <a:r>
              <a:rPr lang="en-US" altLang="zh-CN" sz="1500" dirty="0">
                <a:solidFill>
                  <a:schemeClr val="tx1"/>
                </a:solidFill>
                <a:latin typeface="思源宋体 Heavy" pitchFamily="18" charset="-122"/>
                <a:ea typeface="思源宋体 Heavy" pitchFamily="18" charset="-122"/>
              </a:rPr>
              <a:t>t</a:t>
            </a:r>
            <a:r>
              <a:rPr lang="en-US" altLang="zh-CN" sz="1500" dirty="0" smtClean="0">
                <a:solidFill>
                  <a:schemeClr val="tx1"/>
                </a:solidFill>
                <a:latin typeface="思源宋体 Heavy" pitchFamily="18" charset="-122"/>
                <a:ea typeface="思源宋体 Heavy" pitchFamily="18" charset="-122"/>
              </a:rPr>
              <a:t>he College of American Pathologists(CAP)</a:t>
            </a:r>
            <a:endParaRPr lang="zh-CN" altLang="en-US" sz="1500" dirty="0" smtClean="0">
              <a:solidFill>
                <a:schemeClr val="tx1"/>
              </a:solidFill>
              <a:latin typeface="思源宋体 Heavy" pitchFamily="18" charset="-122"/>
              <a:ea typeface="思源宋体 Heavy" pitchFamily="18"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467544" y="1844824"/>
            <a:ext cx="8229600" cy="4464496"/>
          </a:xfrm>
        </p:spPr>
        <p:txBody>
          <a:bodyPr/>
          <a:lstStyle/>
          <a:p>
            <a:pPr marL="285750">
              <a:lnSpc>
                <a:spcPct val="120000"/>
              </a:lnSpc>
              <a:buFont typeface="Arial" pitchFamily="34" charset="0"/>
              <a:buChar char="•"/>
            </a:pPr>
            <a:r>
              <a:rPr lang="en-US" altLang="zh-CN" b="1" dirty="0" smtClean="0"/>
              <a:t>Phase1:  </a:t>
            </a:r>
            <a:r>
              <a:rPr lang="en-US" altLang="zh-CN" dirty="0" smtClean="0"/>
              <a:t>24 selected articles</a:t>
            </a:r>
            <a:endParaRPr lang="en-US" altLang="zh-CN" dirty="0"/>
          </a:p>
          <a:p>
            <a:pPr lvl="1" indent="-342900">
              <a:lnSpc>
                <a:spcPct val="120000"/>
              </a:lnSpc>
              <a:buFont typeface="Arial" pitchFamily="34" charset="0"/>
              <a:buChar char="•"/>
            </a:pPr>
            <a:r>
              <a:rPr lang="en-US" altLang="zh-CN" sz="2100" dirty="0" smtClean="0"/>
              <a:t>Only </a:t>
            </a:r>
            <a:r>
              <a:rPr lang="en-US" altLang="zh-CN" sz="2100" b="1" dirty="0" smtClean="0"/>
              <a:t>the </a:t>
            </a:r>
            <a:r>
              <a:rPr lang="en-US" altLang="zh-CN" sz="2100" b="1" dirty="0"/>
              <a:t>abstract </a:t>
            </a:r>
            <a:r>
              <a:rPr lang="en-US" altLang="zh-CN" sz="2100" b="1" dirty="0" smtClean="0"/>
              <a:t>and the </a:t>
            </a:r>
            <a:r>
              <a:rPr lang="en-US" altLang="zh-CN" sz="2100" b="1" dirty="0"/>
              <a:t>title</a:t>
            </a:r>
            <a:r>
              <a:rPr lang="en-US" altLang="zh-CN" sz="2100" dirty="0"/>
              <a:t> of each retrieved item </a:t>
            </a:r>
            <a:endParaRPr lang="en-US" altLang="zh-CN" sz="2100" dirty="0" smtClean="0"/>
          </a:p>
          <a:p>
            <a:pPr lvl="1" indent="-342900">
              <a:lnSpc>
                <a:spcPct val="120000"/>
              </a:lnSpc>
              <a:buFont typeface="Arial" pitchFamily="34" charset="0"/>
              <a:buChar char="•"/>
            </a:pPr>
            <a:r>
              <a:rPr lang="en-US" altLang="zh-CN" sz="2100" dirty="0" smtClean="0"/>
              <a:t>were </a:t>
            </a:r>
            <a:r>
              <a:rPr lang="en-US" altLang="zh-CN" sz="2100" b="1" dirty="0"/>
              <a:t>reviewed </a:t>
            </a:r>
            <a:r>
              <a:rPr lang="en-US" altLang="zh-CN" sz="2100" b="1" dirty="0" smtClean="0"/>
              <a:t>independently by </a:t>
            </a:r>
            <a:r>
              <a:rPr lang="en-US" altLang="zh-CN" sz="2100" b="1" dirty="0"/>
              <a:t>two different members </a:t>
            </a:r>
            <a:r>
              <a:rPr lang="en-US" altLang="zh-CN" sz="2100" dirty="0"/>
              <a:t>of the working group </a:t>
            </a:r>
            <a:r>
              <a:rPr lang="en-US" altLang="zh-CN" sz="2100" dirty="0" smtClean="0"/>
              <a:t>.</a:t>
            </a:r>
          </a:p>
          <a:p>
            <a:pPr lvl="1" indent="-342900">
              <a:lnSpc>
                <a:spcPct val="120000"/>
              </a:lnSpc>
              <a:buFont typeface="Arial" pitchFamily="34" charset="0"/>
              <a:buChar char="•"/>
            </a:pPr>
            <a:r>
              <a:rPr lang="en-US" altLang="zh-CN" sz="2100" b="1" dirty="0" smtClean="0"/>
              <a:t>Criteria: </a:t>
            </a:r>
            <a:r>
              <a:rPr lang="en-US" altLang="zh-CN" sz="2100" dirty="0" smtClean="0"/>
              <a:t>the article met </a:t>
            </a:r>
            <a:r>
              <a:rPr lang="en-US" altLang="zh-CN" sz="2100" dirty="0"/>
              <a:t>inclusion criteria and concomitantly did not meet any </a:t>
            </a:r>
            <a:r>
              <a:rPr lang="en-US" altLang="zh-CN" sz="2100" dirty="0" smtClean="0"/>
              <a:t>of the </a:t>
            </a:r>
            <a:r>
              <a:rPr lang="en-US" altLang="zh-CN" sz="2100" dirty="0"/>
              <a:t>exclusion </a:t>
            </a:r>
            <a:r>
              <a:rPr lang="en-US" altLang="zh-CN" sz="2100" dirty="0" smtClean="0"/>
              <a:t>criteria.</a:t>
            </a:r>
          </a:p>
          <a:p>
            <a:pPr lvl="1" indent="-342900">
              <a:lnSpc>
                <a:spcPct val="120000"/>
              </a:lnSpc>
              <a:buFont typeface="Arial" pitchFamily="34" charset="0"/>
              <a:buChar char="•"/>
            </a:pPr>
            <a:r>
              <a:rPr lang="en-US" altLang="zh-CN" sz="2100" dirty="0" smtClean="0"/>
              <a:t>When evaluation </a:t>
            </a:r>
            <a:r>
              <a:rPr lang="en-US" altLang="zh-CN" sz="2100" dirty="0"/>
              <a:t>by the two reviewers </a:t>
            </a:r>
            <a:r>
              <a:rPr lang="en-US" altLang="zh-CN" sz="2100" b="1" dirty="0"/>
              <a:t>was not congruent</a:t>
            </a:r>
            <a:r>
              <a:rPr lang="en-US" altLang="zh-CN" sz="2100" dirty="0"/>
              <a:t>, </a:t>
            </a:r>
            <a:r>
              <a:rPr lang="en-US" altLang="zh-CN" sz="2100" b="1" dirty="0"/>
              <a:t>a </a:t>
            </a:r>
            <a:r>
              <a:rPr lang="en-US" altLang="zh-CN" sz="2100" b="1" dirty="0" smtClean="0"/>
              <a:t>third </a:t>
            </a:r>
            <a:r>
              <a:rPr lang="en-US" altLang="zh-CN" sz="2100" dirty="0" smtClean="0"/>
              <a:t>working </a:t>
            </a:r>
            <a:r>
              <a:rPr lang="en-US" altLang="zh-CN" sz="2100" dirty="0"/>
              <a:t>group member was assigned to review </a:t>
            </a:r>
            <a:r>
              <a:rPr lang="en-US" altLang="zh-CN" sz="2100" dirty="0" smtClean="0"/>
              <a:t>the abstract,</a:t>
            </a:r>
            <a:r>
              <a:rPr lang="en-US" altLang="zh-CN" sz="2100" dirty="0"/>
              <a:t> </a:t>
            </a:r>
            <a:r>
              <a:rPr lang="en-US" altLang="zh-CN" sz="2100" dirty="0" smtClean="0"/>
              <a:t>also </a:t>
            </a:r>
            <a:r>
              <a:rPr lang="en-US" altLang="zh-CN" sz="2100" dirty="0"/>
              <a:t>in a blinded manner, and generate a </a:t>
            </a:r>
            <a:r>
              <a:rPr lang="en-US" altLang="zh-CN" sz="2100" dirty="0" smtClean="0"/>
              <a:t>final decision.</a:t>
            </a:r>
            <a:r>
              <a:rPr lang="zh-CN" altLang="en-US" sz="2100" dirty="0" smtClean="0"/>
              <a:t>（酷似高考作文改卷）</a:t>
            </a:r>
            <a:r>
              <a:rPr lang="en-US" altLang="zh-CN" sz="2100" dirty="0"/>
              <a:t/>
            </a:r>
            <a:br>
              <a:rPr lang="en-US" altLang="zh-CN" sz="2100" dirty="0"/>
            </a:br>
            <a:r>
              <a:rPr lang="en-US" altLang="zh-CN" sz="1600" dirty="0"/>
              <a:t/>
            </a:r>
            <a:br>
              <a:rPr lang="en-US" altLang="zh-CN" sz="1600" dirty="0"/>
            </a:br>
            <a:r>
              <a:rPr lang="en-US" altLang="zh-CN" sz="1600" dirty="0"/>
              <a:t/>
            </a:r>
            <a:br>
              <a:rPr lang="en-US" altLang="zh-CN" sz="1600" dirty="0"/>
            </a:br>
            <a:endParaRPr lang="en-US" altLang="zh-CN" sz="1600" dirty="0" smtClean="0"/>
          </a:p>
        </p:txBody>
      </p:sp>
      <p:sp>
        <p:nvSpPr>
          <p:cNvPr id="4" name="文本占位符 3"/>
          <p:cNvSpPr>
            <a:spLocks noGrp="1"/>
          </p:cNvSpPr>
          <p:nvPr>
            <p:ph type="body" sz="quarter" idx="10"/>
          </p:nvPr>
        </p:nvSpPr>
        <p:spPr/>
        <p:txBody>
          <a:bodyPr/>
          <a:lstStyle/>
          <a:p>
            <a:r>
              <a:rPr lang="en-US" altLang="zh-CN" dirty="0" smtClean="0"/>
              <a:t>Systematic Evidence Review</a:t>
            </a:r>
          </a:p>
        </p:txBody>
      </p:sp>
    </p:spTree>
    <p:extLst>
      <p:ext uri="{BB962C8B-B14F-4D97-AF65-F5344CB8AC3E}">
        <p14:creationId xmlns:p14="http://schemas.microsoft.com/office/powerpoint/2010/main" val="21834035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467544" y="1844824"/>
            <a:ext cx="8229600" cy="4536504"/>
          </a:xfrm>
        </p:spPr>
        <p:txBody>
          <a:bodyPr/>
          <a:lstStyle/>
          <a:p>
            <a:pPr marL="285750">
              <a:lnSpc>
                <a:spcPct val="120000"/>
              </a:lnSpc>
              <a:buFont typeface="Arial" pitchFamily="34" charset="0"/>
              <a:buChar char="•"/>
            </a:pPr>
            <a:r>
              <a:rPr lang="en-US" altLang="zh-CN" b="1" dirty="0" smtClean="0"/>
              <a:t>Phase 2:  </a:t>
            </a:r>
            <a:r>
              <a:rPr lang="en-US" altLang="zh-CN" dirty="0" smtClean="0"/>
              <a:t>14 selected articles</a:t>
            </a:r>
            <a:endParaRPr lang="en-US" altLang="zh-CN" dirty="0"/>
          </a:p>
          <a:p>
            <a:pPr lvl="1" indent="-342900">
              <a:lnSpc>
                <a:spcPct val="120000"/>
              </a:lnSpc>
              <a:buFont typeface="Arial" pitchFamily="34" charset="0"/>
              <a:buChar char="•"/>
            </a:pPr>
            <a:r>
              <a:rPr lang="en-US" altLang="zh-CN" b="1" dirty="0" smtClean="0"/>
              <a:t>The </a:t>
            </a:r>
            <a:r>
              <a:rPr lang="en-US" altLang="zh-CN" b="1" dirty="0"/>
              <a:t>full text of </a:t>
            </a:r>
            <a:r>
              <a:rPr lang="en-US" altLang="zh-CN" b="1" dirty="0" smtClean="0"/>
              <a:t>the article </a:t>
            </a:r>
            <a:r>
              <a:rPr lang="en-US" altLang="zh-CN" dirty="0"/>
              <a:t>was reviewed </a:t>
            </a:r>
            <a:r>
              <a:rPr lang="en-US" altLang="zh-CN" dirty="0" smtClean="0"/>
              <a:t>.</a:t>
            </a:r>
          </a:p>
          <a:p>
            <a:pPr lvl="1" indent="-342900">
              <a:lnSpc>
                <a:spcPct val="120000"/>
              </a:lnSpc>
              <a:buFont typeface="Arial" pitchFamily="34" charset="0"/>
              <a:buChar char="•"/>
            </a:pPr>
            <a:r>
              <a:rPr lang="en-US" altLang="zh-CN" b="1" dirty="0"/>
              <a:t>capture</a:t>
            </a:r>
            <a:r>
              <a:rPr lang="en-US" altLang="zh-CN" dirty="0"/>
              <a:t> a list of </a:t>
            </a:r>
            <a:r>
              <a:rPr lang="en-US" altLang="zh-CN" dirty="0" smtClean="0"/>
              <a:t>consensus-derived predefined </a:t>
            </a:r>
            <a:r>
              <a:rPr lang="en-US" altLang="zh-CN" b="1" dirty="0" smtClean="0"/>
              <a:t>data elements</a:t>
            </a:r>
            <a:r>
              <a:rPr lang="en-US" altLang="zh-CN" dirty="0" smtClean="0"/>
              <a:t> </a:t>
            </a:r>
            <a:r>
              <a:rPr lang="en-US" altLang="zh-CN" dirty="0"/>
              <a:t>for each </a:t>
            </a:r>
            <a:r>
              <a:rPr lang="en-US" altLang="zh-CN" dirty="0" smtClean="0"/>
              <a:t>article using Survey Monkey. </a:t>
            </a:r>
          </a:p>
          <a:p>
            <a:pPr marL="285750">
              <a:lnSpc>
                <a:spcPct val="120000"/>
              </a:lnSpc>
              <a:buFont typeface="Arial" pitchFamily="34" charset="0"/>
              <a:buChar char="•"/>
            </a:pPr>
            <a:r>
              <a:rPr lang="en-US" altLang="zh-CN" b="1" dirty="0" smtClean="0"/>
              <a:t>Results</a:t>
            </a:r>
            <a:r>
              <a:rPr lang="zh-CN" altLang="en-US" b="1" dirty="0" smtClean="0"/>
              <a:t>：</a:t>
            </a:r>
            <a:endParaRPr lang="en-US" altLang="zh-CN" dirty="0" smtClean="0"/>
          </a:p>
          <a:p>
            <a:pPr lvl="1" indent="-342900">
              <a:lnSpc>
                <a:spcPct val="120000"/>
              </a:lnSpc>
              <a:buFont typeface="Arial" pitchFamily="34" charset="0"/>
              <a:buChar char="•"/>
            </a:pPr>
            <a:r>
              <a:rPr lang="en-US" altLang="zh-CN" dirty="0" smtClean="0"/>
              <a:t>A </a:t>
            </a:r>
            <a:r>
              <a:rPr lang="en-US" altLang="zh-CN" b="1" dirty="0"/>
              <a:t>clear absence of </a:t>
            </a:r>
            <a:r>
              <a:rPr lang="en-US" altLang="zh-CN" b="1" dirty="0" smtClean="0"/>
              <a:t>uniformity </a:t>
            </a:r>
            <a:r>
              <a:rPr lang="en-US" altLang="zh-CN" dirty="0" smtClean="0"/>
              <a:t>in </a:t>
            </a:r>
            <a:r>
              <a:rPr lang="en-US" altLang="zh-CN" dirty="0"/>
              <a:t>the methods adopted for bioinformatics pipeline validation. </a:t>
            </a:r>
            <a:r>
              <a:rPr lang="en-US" altLang="zh-CN" dirty="0" smtClean="0"/>
              <a:t/>
            </a:r>
            <a:br>
              <a:rPr lang="en-US" altLang="zh-CN" dirty="0" smtClean="0"/>
            </a:br>
            <a:r>
              <a:rPr lang="zh-CN" altLang="en-US" dirty="0"/>
              <a:t>明确生信分析流程的统一规范的</a:t>
            </a:r>
            <a:r>
              <a:rPr lang="zh-CN" altLang="en-US" dirty="0" smtClean="0"/>
              <a:t>缺失。</a:t>
            </a:r>
            <a:endParaRPr lang="en-US" altLang="zh-CN" dirty="0" smtClean="0"/>
          </a:p>
          <a:p>
            <a:pPr lvl="1" indent="-342900">
              <a:lnSpc>
                <a:spcPct val="120000"/>
              </a:lnSpc>
              <a:buFont typeface="Arial" pitchFamily="34" charset="0"/>
              <a:buChar char="•"/>
            </a:pPr>
            <a:r>
              <a:rPr lang="en-US" altLang="zh-CN" dirty="0"/>
              <a:t>The </a:t>
            </a:r>
            <a:r>
              <a:rPr lang="en-US" altLang="zh-CN" b="1" dirty="0"/>
              <a:t>limited number </a:t>
            </a:r>
            <a:r>
              <a:rPr lang="en-US" altLang="zh-CN" dirty="0"/>
              <a:t>of </a:t>
            </a:r>
            <a:r>
              <a:rPr lang="en-US" altLang="zh-CN" dirty="0" smtClean="0"/>
              <a:t>such studies and the </a:t>
            </a:r>
            <a:r>
              <a:rPr lang="en-US" altLang="zh-CN" b="1" dirty="0"/>
              <a:t>high degree of variability</a:t>
            </a:r>
            <a:r>
              <a:rPr lang="en-US" altLang="zh-CN" dirty="0"/>
              <a:t> between studies certainly </a:t>
            </a:r>
            <a:r>
              <a:rPr lang="en-US" altLang="zh-CN" dirty="0" smtClean="0"/>
              <a:t>reinforce the need for guidance in NGS </a:t>
            </a:r>
            <a:r>
              <a:rPr lang="en-US" altLang="zh-CN" dirty="0"/>
              <a:t>bioinformatics pipeline validation. </a:t>
            </a:r>
            <a:br>
              <a:rPr lang="en-US" altLang="zh-CN" dirty="0"/>
            </a:br>
            <a:r>
              <a:rPr lang="en-US" altLang="zh-CN" dirty="0"/>
              <a:t/>
            </a:r>
            <a:br>
              <a:rPr lang="en-US" altLang="zh-CN" dirty="0"/>
            </a:br>
            <a:endParaRPr lang="en-US" altLang="zh-CN" dirty="0" smtClean="0"/>
          </a:p>
          <a:p>
            <a:pPr marL="285750">
              <a:lnSpc>
                <a:spcPct val="120000"/>
              </a:lnSpc>
              <a:buFont typeface="Arial" pitchFamily="34" charset="0"/>
              <a:buChar char="•"/>
            </a:pPr>
            <a:endParaRPr lang="en-US" altLang="zh-CN" dirty="0" smtClean="0"/>
          </a:p>
        </p:txBody>
      </p:sp>
      <p:sp>
        <p:nvSpPr>
          <p:cNvPr id="4" name="文本占位符 3"/>
          <p:cNvSpPr>
            <a:spLocks noGrp="1"/>
          </p:cNvSpPr>
          <p:nvPr>
            <p:ph type="body" sz="quarter" idx="10"/>
          </p:nvPr>
        </p:nvSpPr>
        <p:spPr/>
        <p:txBody>
          <a:bodyPr/>
          <a:lstStyle/>
          <a:p>
            <a:r>
              <a:rPr lang="en-US" altLang="zh-CN" dirty="0" smtClean="0"/>
              <a:t>Systematic Evidence Review</a:t>
            </a:r>
          </a:p>
        </p:txBody>
      </p:sp>
    </p:spTree>
    <p:extLst>
      <p:ext uri="{BB962C8B-B14F-4D97-AF65-F5344CB8AC3E}">
        <p14:creationId xmlns:p14="http://schemas.microsoft.com/office/powerpoint/2010/main" val="12724354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502430"/>
            <a:ext cx="4032448" cy="5022914"/>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具体流程</a:t>
            </a:r>
            <a:endParaRPr lang="en-US" altLang="zh-CN" b="1" dirty="0" smtClean="0">
              <a:solidFill>
                <a:srgbClr val="000000"/>
              </a:solidFill>
              <a:latin typeface="华文细黑" pitchFamily="2" charset="-122"/>
              <a:ea typeface="华文细黑" pitchFamily="2" charset="-122"/>
              <a:cs typeface="Arial" pitchFamily="34" charset="0"/>
            </a:endParaRPr>
          </a:p>
          <a:p>
            <a:pPr>
              <a:lnSpc>
                <a:spcPct val="120000"/>
              </a:lnSpc>
              <a:spcBef>
                <a:spcPts val="600"/>
              </a:spcBef>
              <a:spcAft>
                <a:spcPts val="600"/>
              </a:spcAft>
              <a:buClr>
                <a:srgbClr val="FF0000"/>
              </a:buClr>
              <a:buBlip>
                <a:blip r:embed="rId2"/>
              </a:buBlip>
            </a:pPr>
            <a:r>
              <a:rPr lang="zh-CN" altLang="en-US" sz="2400" b="1" dirty="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a:t>
            </a:r>
            <a:r>
              <a:rPr lang="zh-CN" altLang="en-US" b="1" dirty="0">
                <a:solidFill>
                  <a:srgbClr val="000000"/>
                </a:solidFill>
                <a:latin typeface="华文细黑" pitchFamily="2" charset="-122"/>
                <a:ea typeface="华文细黑" pitchFamily="2" charset="-122"/>
                <a:cs typeface="Arial" pitchFamily="34" charset="0"/>
              </a:rPr>
              <a:t>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文献系统性</a:t>
            </a:r>
            <a:r>
              <a:rPr lang="zh-CN" altLang="en-US" b="1" dirty="0" smtClean="0">
                <a:solidFill>
                  <a:srgbClr val="000000"/>
                </a:solidFill>
                <a:latin typeface="华文细黑" pitchFamily="2" charset="-122"/>
                <a:ea typeface="华文细黑" pitchFamily="2" charset="-122"/>
                <a:cs typeface="Arial" pitchFamily="34" charset="0"/>
              </a:rPr>
              <a:t>调研</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3600400" cy="4425827"/>
          </a:xfrm>
          <a:prstGeom prst="rect">
            <a:avLst/>
          </a:prstGeom>
          <a:noFill/>
          <a:ln w="9525">
            <a:noFill/>
            <a:miter lim="800000"/>
            <a:headEnd/>
            <a:tailEnd/>
          </a:ln>
        </p:spPr>
        <p:txBody>
          <a:bodyPr wrap="square">
            <a:spAutoFit/>
          </a:bodyPr>
          <a:lstStyle/>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FF0000"/>
                </a:solidFill>
                <a:latin typeface="华文细黑" pitchFamily="2" charset="-122"/>
                <a:ea typeface="华文细黑" pitchFamily="2" charset="-122"/>
                <a:cs typeface="Arial" pitchFamily="34" charset="0"/>
              </a:rPr>
              <a:t>17</a:t>
            </a:r>
            <a:r>
              <a:rPr lang="zh-CN" altLang="en-US" b="1" dirty="0" smtClean="0">
                <a:solidFill>
                  <a:srgbClr val="FF0000"/>
                </a:solidFill>
                <a:latin typeface="华文细黑" pitchFamily="2" charset="-122"/>
                <a:ea typeface="华文细黑" pitchFamily="2" charset="-122"/>
                <a:cs typeface="Arial" pitchFamily="34" charset="0"/>
              </a:rPr>
              <a:t>条建议</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必要性</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隐私保护及子成分的验证</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a:solidFill>
                  <a:srgbClr val="FF0000"/>
                </a:solidFill>
                <a:latin typeface="华文细黑" pitchFamily="2" charset="-122"/>
                <a:ea typeface="华文细黑" pitchFamily="2" charset="-122"/>
                <a:cs typeface="Arial" pitchFamily="34" charset="0"/>
              </a:rPr>
              <a:t>实验室</a:t>
            </a:r>
            <a:r>
              <a:rPr lang="zh-CN" altLang="en-US" b="1" dirty="0" smtClean="0">
                <a:solidFill>
                  <a:srgbClr val="FF0000"/>
                </a:solidFill>
                <a:latin typeface="华文细黑" pitchFamily="2" charset="-122"/>
                <a:ea typeface="华文细黑" pitchFamily="2" charset="-122"/>
                <a:cs typeface="Arial" pitchFamily="34" charset="0"/>
              </a:rPr>
              <a:t>要求</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数据文件要求</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样本</a:t>
            </a:r>
            <a:r>
              <a:rPr lang="zh-CN" altLang="en-US" b="1" dirty="0" smtClean="0">
                <a:solidFill>
                  <a:srgbClr val="FF0000"/>
                </a:solidFill>
                <a:latin typeface="华文细黑" pitchFamily="2" charset="-122"/>
                <a:ea typeface="华文细黑" pitchFamily="2" charset="-122"/>
                <a:cs typeface="Arial" pitchFamily="34" charset="0"/>
              </a:rPr>
              <a:t>要求</a:t>
            </a:r>
            <a:endParaRPr lang="en-US" altLang="zh-CN" b="1" dirty="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质量控制</a:t>
            </a:r>
            <a:endParaRPr lang="en-US" altLang="zh-CN" b="1" dirty="0" smtClean="0">
              <a:solidFill>
                <a:srgbClr val="FF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解读要求</a:t>
            </a:r>
            <a:endParaRPr lang="en-US" altLang="zh-CN" b="1" dirty="0" smtClean="0">
              <a:solidFill>
                <a:srgbClr val="FF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1807046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4" name="文本占位符 3"/>
          <p:cNvSpPr>
            <a:spLocks noGrp="1"/>
          </p:cNvSpPr>
          <p:nvPr>
            <p:ph type="body" sz="quarter" idx="10"/>
          </p:nvPr>
        </p:nvSpPr>
        <p:spPr/>
        <p:txBody>
          <a:bodyPr/>
          <a:lstStyle/>
          <a:p>
            <a:r>
              <a:rPr lang="en-US" altLang="zh-CN" dirty="0"/>
              <a:t>Guideline with17 consensus recommendations</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26" y="1902640"/>
            <a:ext cx="4025805" cy="46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09379"/>
            <a:ext cx="4211968" cy="457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1729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必要性</a:t>
            </a:r>
            <a:endParaRPr lang="zh-CN" altLang="en-US" dirty="0"/>
          </a:p>
        </p:txBody>
      </p:sp>
      <p:sp>
        <p:nvSpPr>
          <p:cNvPr id="4" name="文本占位符 3"/>
          <p:cNvSpPr>
            <a:spLocks noGrp="1"/>
          </p:cNvSpPr>
          <p:nvPr>
            <p:ph type="body" sz="quarter" idx="10"/>
          </p:nvPr>
        </p:nvSpPr>
        <p:spPr/>
        <p:txBody>
          <a:bodyPr/>
          <a:lstStyle/>
          <a:p>
            <a:r>
              <a:rPr lang="en-US" altLang="zh-CN" dirty="0" smtClean="0"/>
              <a:t>Necessity</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600"/>
              </a:spcBef>
              <a:buFont typeface="+mj-lt"/>
              <a:buAutoNum type="arabicPeriod"/>
            </a:pPr>
            <a:r>
              <a:rPr lang="en-US" altLang="zh-CN" sz="2000" b="1" dirty="0"/>
              <a:t>Clinical laboratories offering NGS-based testing should perform their own validation of the bioinformatics </a:t>
            </a:r>
            <a:r>
              <a:rPr lang="en-US" altLang="zh-CN" sz="2000" b="1" dirty="0" smtClean="0"/>
              <a:t>pipeline.</a:t>
            </a:r>
            <a:r>
              <a:rPr lang="en-US" altLang="zh-CN" sz="2000" dirty="0"/>
              <a:t/>
            </a:r>
            <a:br>
              <a:rPr lang="en-US" altLang="zh-CN" sz="2000" dirty="0"/>
            </a:br>
            <a:r>
              <a:rPr lang="zh-CN" altLang="en-US" sz="2000" dirty="0">
                <a:solidFill>
                  <a:srgbClr val="002060"/>
                </a:solidFill>
              </a:rPr>
              <a:t>临床实验室在提供</a:t>
            </a:r>
            <a:r>
              <a:rPr lang="en-US" altLang="zh-CN" sz="2000" dirty="0">
                <a:solidFill>
                  <a:srgbClr val="002060"/>
                </a:solidFill>
              </a:rPr>
              <a:t>NGS</a:t>
            </a:r>
            <a:r>
              <a:rPr lang="zh-CN" altLang="en-US" sz="2000" dirty="0">
                <a:solidFill>
                  <a:srgbClr val="002060"/>
                </a:solidFill>
              </a:rPr>
              <a:t>报告时需要进行生信分析流程的验证</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a:pPr>
            <a:r>
              <a:rPr lang="en-US" altLang="zh-CN" sz="2000" b="1" dirty="0"/>
              <a:t>A qualified medical professional with appropriate training in </a:t>
            </a:r>
            <a:r>
              <a:rPr lang="en-US" altLang="zh-CN" sz="2000" b="1" dirty="0" smtClean="0"/>
              <a:t>NGS interpretation </a:t>
            </a:r>
            <a:r>
              <a:rPr lang="en-US" altLang="zh-CN" sz="2000" b="1" dirty="0"/>
              <a:t>and certification must oversee </a:t>
            </a:r>
            <a:r>
              <a:rPr lang="en-US" altLang="zh-CN" sz="2000" b="1" dirty="0" smtClean="0"/>
              <a:t>and be </a:t>
            </a:r>
            <a:r>
              <a:rPr lang="en-US" altLang="zh-CN" sz="2000" b="1" dirty="0"/>
              <a:t>involved in the validation </a:t>
            </a:r>
            <a:r>
              <a:rPr lang="en-US" altLang="zh-CN" sz="2000" b="1" dirty="0" smtClean="0"/>
              <a:t>process.</a:t>
            </a:r>
            <a:r>
              <a:rPr lang="en-US" altLang="zh-CN" sz="2000" dirty="0" smtClean="0"/>
              <a:t/>
            </a:r>
            <a:br>
              <a:rPr lang="en-US" altLang="zh-CN" sz="2000" dirty="0" smtClean="0"/>
            </a:br>
            <a:r>
              <a:rPr lang="zh-CN" altLang="en-US" sz="2000" dirty="0">
                <a:solidFill>
                  <a:srgbClr val="002060"/>
                </a:solidFill>
              </a:rPr>
              <a:t>有经验的并接受过</a:t>
            </a:r>
            <a:r>
              <a:rPr lang="en-US" altLang="zh-CN" sz="2000" dirty="0">
                <a:solidFill>
                  <a:srgbClr val="002060"/>
                </a:solidFill>
              </a:rPr>
              <a:t>NGS</a:t>
            </a:r>
            <a:r>
              <a:rPr lang="zh-CN" altLang="en-US" sz="2000" dirty="0">
                <a:solidFill>
                  <a:srgbClr val="002060"/>
                </a:solidFill>
              </a:rPr>
              <a:t>解读特殊训练及资质认证的医学（分子学）专家参与并审核整个的验证流程</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a:pPr>
            <a:r>
              <a:rPr lang="en-US" altLang="zh-CN" sz="2000" b="1" dirty="0"/>
              <a:t>Validation must be performed only after completion of design, development, optimization, and familiarization </a:t>
            </a:r>
            <a:r>
              <a:rPr lang="en-US" altLang="zh-CN" sz="2000" b="1" dirty="0" smtClean="0"/>
              <a:t>of the bioinformatics </a:t>
            </a:r>
            <a:r>
              <a:rPr lang="en-US" altLang="zh-CN" sz="2000" b="1" dirty="0"/>
              <a:t>pipeline and its </a:t>
            </a:r>
            <a:r>
              <a:rPr lang="en-US" altLang="zh-CN" sz="2000" b="1" dirty="0" smtClean="0"/>
              <a:t>components.</a:t>
            </a:r>
            <a:r>
              <a:rPr lang="en-US" altLang="zh-CN" sz="2000" dirty="0"/>
              <a:t/>
            </a:r>
            <a:br>
              <a:rPr lang="en-US" altLang="zh-CN" sz="2000" dirty="0"/>
            </a:br>
            <a:r>
              <a:rPr lang="zh-CN" altLang="en-US" sz="2000" dirty="0" smtClean="0">
                <a:solidFill>
                  <a:srgbClr val="002060"/>
                </a:solidFill>
              </a:rPr>
              <a:t>验证</a:t>
            </a:r>
            <a:r>
              <a:rPr lang="zh-CN" altLang="en-US" sz="2000" dirty="0">
                <a:solidFill>
                  <a:srgbClr val="002060"/>
                </a:solidFill>
              </a:rPr>
              <a:t>需要在生信分析流程的设计、开发、优化及熟悉化完成之后进行</a:t>
            </a:r>
            <a:r>
              <a:rPr lang="zh-CN" altLang="en-US" sz="2000" dirty="0" smtClean="0">
                <a:solidFill>
                  <a:srgbClr val="002060"/>
                </a:solidFill>
              </a:rPr>
              <a:t>。</a:t>
            </a:r>
            <a:endParaRPr lang="en-US" altLang="zh-CN" sz="2000" dirty="0" smtClean="0">
              <a:solidFill>
                <a:srgbClr val="002060"/>
              </a:solidFill>
            </a:endParaRPr>
          </a:p>
          <a:p>
            <a:pPr marL="457200" indent="-457200">
              <a:spcBef>
                <a:spcPts val="600"/>
              </a:spcBef>
              <a:buFont typeface="+mj-lt"/>
              <a:buAutoNum type="arabicPeriod" startAt="17"/>
            </a:pPr>
            <a:r>
              <a:rPr lang="en-US" altLang="zh-CN" sz="2000" b="1" dirty="0"/>
              <a:t>Supplemental validation is required whenever a </a:t>
            </a:r>
            <a:r>
              <a:rPr lang="en-US" altLang="zh-CN" sz="2000" b="1" dirty="0" smtClean="0"/>
              <a:t>significant change </a:t>
            </a:r>
            <a:r>
              <a:rPr lang="en-US" altLang="zh-CN" sz="2000" b="1" dirty="0"/>
              <a:t>is made to any component of the </a:t>
            </a:r>
            <a:r>
              <a:rPr lang="en-US" altLang="zh-CN" sz="2000" b="1" dirty="0" smtClean="0"/>
              <a:t>bioinformatics pipeline.</a:t>
            </a:r>
            <a:r>
              <a:rPr lang="en-US" altLang="zh-CN" sz="2000" dirty="0"/>
              <a:t/>
            </a:r>
            <a:br>
              <a:rPr lang="en-US" altLang="zh-CN" sz="2000" dirty="0"/>
            </a:br>
            <a:r>
              <a:rPr lang="zh-CN" altLang="en-US" sz="2000" dirty="0">
                <a:solidFill>
                  <a:srgbClr val="002060"/>
                </a:solidFill>
              </a:rPr>
              <a:t>流程</a:t>
            </a:r>
            <a:r>
              <a:rPr lang="zh-CN" altLang="en-US" sz="2000" dirty="0" smtClean="0">
                <a:solidFill>
                  <a:srgbClr val="002060"/>
                </a:solidFill>
              </a:rPr>
              <a:t>中任何一个部分改变都需要进行补充验证。</a:t>
            </a:r>
            <a:endParaRPr lang="en-US" altLang="zh-CN" sz="2000" dirty="0">
              <a:solidFill>
                <a:srgbClr val="002060"/>
              </a:solidFill>
            </a:endParaRPr>
          </a:p>
          <a:p>
            <a:pPr marL="457200" indent="-457200">
              <a:spcBef>
                <a:spcPts val="1800"/>
              </a:spcBef>
              <a:buFont typeface="+mj-lt"/>
              <a:buAutoNum type="arabicPeriod" startAt="17"/>
            </a:pPr>
            <a:endParaRPr lang="en-US" altLang="zh-CN" sz="2200" dirty="0">
              <a:solidFill>
                <a:srgbClr val="002060"/>
              </a:solidFill>
            </a:endParaRPr>
          </a:p>
          <a:p>
            <a:pPr marL="457200" indent="-457200">
              <a:spcBef>
                <a:spcPts val="1800"/>
              </a:spcBef>
              <a:buFont typeface="+mj-lt"/>
              <a:buAutoNum type="arabicPeriod" startAt="17"/>
            </a:pPr>
            <a:endParaRPr lang="en-US" altLang="zh-CN" sz="2200" dirty="0">
              <a:solidFill>
                <a:srgbClr val="002060"/>
              </a:solidFill>
            </a:endParaRPr>
          </a:p>
        </p:txBody>
      </p:sp>
      <p:sp>
        <p:nvSpPr>
          <p:cNvPr id="3" name="云形标注 2"/>
          <p:cNvSpPr/>
          <p:nvPr/>
        </p:nvSpPr>
        <p:spPr bwMode="auto">
          <a:xfrm>
            <a:off x="7206370" y="3068960"/>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smtClean="0">
                <a:solidFill>
                  <a:schemeClr val="accent2">
                    <a:lumMod val="75000"/>
                  </a:schemeClr>
                </a:solidFill>
                <a:latin typeface="华文细黑" pitchFamily="2" charset="-122"/>
                <a:ea typeface="华文细黑" pitchFamily="2" charset="-122"/>
              </a:rPr>
              <a:t>专家参与</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7" name="云形标注 6"/>
          <p:cNvSpPr/>
          <p:nvPr/>
        </p:nvSpPr>
        <p:spPr bwMode="auto">
          <a:xfrm>
            <a:off x="7236294" y="1772816"/>
            <a:ext cx="1779161" cy="792088"/>
          </a:xfrm>
          <a:prstGeom prst="cloudCallout">
            <a:avLst>
              <a:gd name="adj1" fmla="val -24835"/>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a:solidFill>
                  <a:schemeClr val="accent2">
                    <a:lumMod val="75000"/>
                  </a:schemeClr>
                </a:solidFill>
                <a:latin typeface="华文细黑" pitchFamily="2" charset="-122"/>
                <a:ea typeface="华文细黑" pitchFamily="2" charset="-122"/>
              </a:rPr>
              <a:t>必要性</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8" name="云形标注 7"/>
          <p:cNvSpPr/>
          <p:nvPr/>
        </p:nvSpPr>
        <p:spPr bwMode="auto">
          <a:xfrm>
            <a:off x="7206371" y="4329100"/>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smtClean="0">
                <a:solidFill>
                  <a:schemeClr val="accent2">
                    <a:lumMod val="75000"/>
                  </a:schemeClr>
                </a:solidFill>
                <a:latin typeface="华文细黑" pitchFamily="2" charset="-122"/>
                <a:ea typeface="华文细黑" pitchFamily="2" charset="-122"/>
              </a:rPr>
              <a:t>验证位置</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Tree>
    <p:extLst>
      <p:ext uri="{BB962C8B-B14F-4D97-AF65-F5344CB8AC3E}">
        <p14:creationId xmlns:p14="http://schemas.microsoft.com/office/powerpoint/2010/main" val="16899500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隐私保护</a:t>
            </a:r>
            <a:r>
              <a:rPr lang="zh-CN" altLang="en-US" dirty="0"/>
              <a:t>及子成分的</a:t>
            </a:r>
            <a:r>
              <a:rPr lang="zh-CN" altLang="en-US" dirty="0" smtClean="0"/>
              <a:t>验证</a:t>
            </a:r>
            <a:endParaRPr lang="zh-CN" altLang="en-US" dirty="0"/>
          </a:p>
        </p:txBody>
      </p:sp>
      <p:sp>
        <p:nvSpPr>
          <p:cNvPr id="4" name="文本占位符 3"/>
          <p:cNvSpPr>
            <a:spLocks noGrp="1"/>
          </p:cNvSpPr>
          <p:nvPr>
            <p:ph type="body" sz="quarter" idx="10"/>
          </p:nvPr>
        </p:nvSpPr>
        <p:spPr/>
        <p:txBody>
          <a:bodyPr/>
          <a:lstStyle/>
          <a:p>
            <a:r>
              <a:rPr lang="en-US" altLang="zh-CN" dirty="0" smtClean="0"/>
              <a:t>Privacy protection &amp; </a:t>
            </a:r>
            <a:r>
              <a:rPr lang="en-US" altLang="zh-CN" dirty="0"/>
              <a:t>individual components </a:t>
            </a:r>
            <a:r>
              <a:rPr lang="en-US" altLang="zh-CN" dirty="0" smtClean="0"/>
              <a:t>validation</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4"/>
            </a:pPr>
            <a:r>
              <a:rPr lang="en-US" altLang="zh-CN" sz="2000" b="1" dirty="0"/>
              <a:t>Bioinformatics pipeline validation should closely emulate the real-world environment of the laboratory in which </a:t>
            </a:r>
            <a:r>
              <a:rPr lang="en-US" altLang="zh-CN" sz="2000" b="1" dirty="0" err="1" smtClean="0"/>
              <a:t>thetest</a:t>
            </a:r>
            <a:r>
              <a:rPr lang="en-US" altLang="zh-CN" sz="2000" b="1" dirty="0" smtClean="0"/>
              <a:t> </a:t>
            </a:r>
            <a:r>
              <a:rPr lang="en-US" altLang="zh-CN" sz="2000" b="1" dirty="0"/>
              <a:t>is </a:t>
            </a:r>
            <a:r>
              <a:rPr lang="en-US" altLang="zh-CN" sz="2000" b="1" dirty="0" smtClean="0"/>
              <a:t>performed.</a:t>
            </a:r>
            <a:r>
              <a:rPr lang="en-US" altLang="zh-CN" sz="2000" dirty="0" smtClean="0"/>
              <a:t/>
            </a:r>
            <a:br>
              <a:rPr lang="en-US" altLang="zh-CN" sz="2000" dirty="0" smtClean="0"/>
            </a:br>
            <a:r>
              <a:rPr lang="zh-CN" altLang="en-US" sz="2200" dirty="0">
                <a:solidFill>
                  <a:srgbClr val="002060"/>
                </a:solidFill>
              </a:rPr>
              <a:t>生信分析流程验证需要</a:t>
            </a:r>
            <a:r>
              <a:rPr lang="zh-CN" altLang="en-US" sz="2200" b="1" dirty="0">
                <a:solidFill>
                  <a:srgbClr val="002060"/>
                </a:solidFill>
              </a:rPr>
              <a:t>尽可能地模拟</a:t>
            </a:r>
            <a:r>
              <a:rPr lang="zh-CN" altLang="en-US" sz="2200" dirty="0">
                <a:solidFill>
                  <a:srgbClr val="002060"/>
                </a:solidFill>
              </a:rPr>
              <a:t>现实的实验室环境及条件。</a:t>
            </a:r>
            <a:endParaRPr lang="en-US" altLang="zh-CN" sz="2200" dirty="0">
              <a:solidFill>
                <a:srgbClr val="002060"/>
              </a:solidFill>
            </a:endParaRPr>
          </a:p>
          <a:p>
            <a:pPr marL="457200" indent="-457200">
              <a:spcBef>
                <a:spcPts val="1800"/>
              </a:spcBef>
              <a:buFont typeface="+mj-lt"/>
              <a:buAutoNum type="arabicPeriod" startAt="4"/>
            </a:pPr>
            <a:r>
              <a:rPr lang="en-US" altLang="zh-CN" sz="2000" b="1" dirty="0"/>
              <a:t>Validation should include all individual components of </a:t>
            </a:r>
            <a:r>
              <a:rPr lang="en-US" altLang="zh-CN" sz="2000" b="1" dirty="0" smtClean="0"/>
              <a:t>the bioinformatics </a:t>
            </a:r>
            <a:r>
              <a:rPr lang="en-US" altLang="zh-CN" sz="2000" b="1" dirty="0"/>
              <a:t>pipeline used in the analysis, and </a:t>
            </a:r>
            <a:r>
              <a:rPr lang="en-US" altLang="zh-CN" sz="2000" b="1" dirty="0" smtClean="0"/>
              <a:t>each component </a:t>
            </a:r>
            <a:r>
              <a:rPr lang="en-US" altLang="zh-CN" sz="2000" b="1" dirty="0"/>
              <a:t>must be reviewed and approved by an appropriately </a:t>
            </a:r>
            <a:r>
              <a:rPr lang="en-US" altLang="zh-CN" sz="2000" b="1" dirty="0" smtClean="0"/>
              <a:t>qualified medical </a:t>
            </a:r>
            <a:r>
              <a:rPr lang="en-US" altLang="zh-CN" sz="2000" b="1" dirty="0"/>
              <a:t>molecular professional and </a:t>
            </a:r>
            <a:r>
              <a:rPr lang="en-US" altLang="zh-CN" sz="2000" b="1" dirty="0" smtClean="0"/>
              <a:t>the laboratory director</a:t>
            </a:r>
            <a:r>
              <a:rPr lang="en-US" altLang="zh-CN" sz="2000" b="1" dirty="0"/>
              <a:t>.</a:t>
            </a:r>
            <a:r>
              <a:rPr lang="en-US" altLang="zh-CN" sz="2000" dirty="0" smtClean="0"/>
              <a:t> </a:t>
            </a:r>
            <a:br>
              <a:rPr lang="en-US" altLang="zh-CN" sz="2000" dirty="0" smtClean="0"/>
            </a:br>
            <a:r>
              <a:rPr lang="zh-CN" altLang="en-US" sz="2200" dirty="0">
                <a:solidFill>
                  <a:srgbClr val="002060"/>
                </a:solidFill>
              </a:rPr>
              <a:t>生信分析流程中</a:t>
            </a:r>
            <a:r>
              <a:rPr lang="zh-CN" altLang="en-US" sz="2200" b="1" dirty="0">
                <a:solidFill>
                  <a:srgbClr val="002060"/>
                </a:solidFill>
              </a:rPr>
              <a:t>所有的子成分</a:t>
            </a:r>
            <a:r>
              <a:rPr lang="zh-CN" altLang="en-US" sz="2200" dirty="0">
                <a:solidFill>
                  <a:srgbClr val="002060"/>
                </a:solidFill>
              </a:rPr>
              <a:t>都需要进行验证，同时每一部分都需要医学分子学专家或者实验室负责人进行审核并同意。</a:t>
            </a:r>
            <a:endParaRPr lang="en-US" altLang="zh-CN" sz="2200" dirty="0">
              <a:solidFill>
                <a:srgbClr val="002060"/>
              </a:solidFill>
            </a:endParaRPr>
          </a:p>
          <a:p>
            <a:pPr marL="457200" indent="-457200">
              <a:spcBef>
                <a:spcPts val="1800"/>
              </a:spcBef>
              <a:buFont typeface="+mj-lt"/>
              <a:buAutoNum type="arabicPeriod" startAt="4"/>
            </a:pPr>
            <a:r>
              <a:rPr lang="en-US" altLang="zh-CN" sz="2000" b="1" dirty="0"/>
              <a:t>The design and implementation of the bioinformatics </a:t>
            </a:r>
            <a:r>
              <a:rPr lang="en-US" altLang="zh-CN" sz="2000" b="1" dirty="0" smtClean="0"/>
              <a:t>pipeline must </a:t>
            </a:r>
            <a:r>
              <a:rPr lang="en-US" altLang="zh-CN" sz="2000" b="1" dirty="0"/>
              <a:t>ensure the security of identifiable </a:t>
            </a:r>
            <a:r>
              <a:rPr lang="en-US" altLang="zh-CN" sz="2000" b="1" dirty="0" smtClean="0"/>
              <a:t>patient information </a:t>
            </a:r>
            <a:r>
              <a:rPr lang="en-US" altLang="zh-CN" sz="2000" b="1" dirty="0"/>
              <a:t>and </a:t>
            </a:r>
            <a:r>
              <a:rPr lang="en-US" altLang="zh-CN" sz="2000" b="1" dirty="0" smtClean="0"/>
              <a:t>be compliant </a:t>
            </a:r>
            <a:r>
              <a:rPr lang="en-US" altLang="zh-CN" sz="2000" b="1" dirty="0"/>
              <a:t>with all applicable laws at the local, state, and </a:t>
            </a:r>
            <a:r>
              <a:rPr lang="en-US" altLang="zh-CN" sz="2000" b="1" dirty="0" smtClean="0"/>
              <a:t>national levels.</a:t>
            </a:r>
            <a:br>
              <a:rPr lang="en-US" altLang="zh-CN" sz="2000" b="1" dirty="0" smtClean="0"/>
            </a:br>
            <a:r>
              <a:rPr lang="zh-CN" altLang="en-US" sz="2000" dirty="0">
                <a:solidFill>
                  <a:srgbClr val="002060"/>
                </a:solidFill>
              </a:rPr>
              <a:t>生信分析流程的设计和实施需要</a:t>
            </a:r>
            <a:r>
              <a:rPr lang="zh-CN" altLang="en-US" sz="2000" b="1" dirty="0">
                <a:solidFill>
                  <a:srgbClr val="002060"/>
                </a:solidFill>
              </a:rPr>
              <a:t>保护病人的隐私</a:t>
            </a:r>
            <a:r>
              <a:rPr lang="zh-CN" altLang="en-US" sz="2000" dirty="0">
                <a:solidFill>
                  <a:srgbClr val="002060"/>
                </a:solidFill>
              </a:rPr>
              <a:t>，并且</a:t>
            </a:r>
            <a:r>
              <a:rPr lang="zh-CN" altLang="en-US" sz="2000" b="1" dirty="0">
                <a:solidFill>
                  <a:srgbClr val="002060"/>
                </a:solidFill>
              </a:rPr>
              <a:t>遵守当地的法律</a:t>
            </a:r>
            <a:r>
              <a:rPr lang="zh-CN" altLang="en-US" sz="2000" dirty="0">
                <a:solidFill>
                  <a:srgbClr val="002060"/>
                </a:solidFill>
              </a:rPr>
              <a:t>。</a:t>
            </a:r>
            <a:r>
              <a:rPr lang="en-US" altLang="zh-CN" sz="2000" dirty="0">
                <a:solidFill>
                  <a:srgbClr val="002060"/>
                </a:solidFill>
              </a:rPr>
              <a:t/>
            </a:r>
            <a:br>
              <a:rPr lang="en-US" altLang="zh-CN" sz="2000" dirty="0">
                <a:solidFill>
                  <a:srgbClr val="002060"/>
                </a:solidFill>
              </a:rPr>
            </a:br>
            <a:r>
              <a:rPr lang="en-US" altLang="zh-CN" sz="2000" dirty="0"/>
              <a:t/>
            </a:r>
            <a:br>
              <a:rPr lang="en-US" altLang="zh-CN" sz="2000" dirty="0"/>
            </a:br>
            <a:r>
              <a:rPr lang="en-US" altLang="zh-CN" sz="2000" dirty="0"/>
              <a:t> </a:t>
            </a:r>
            <a:br>
              <a:rPr lang="en-US" altLang="zh-CN" sz="2000" dirty="0"/>
            </a:br>
            <a:endParaRPr lang="en-US" altLang="zh-CN" sz="2200" dirty="0">
              <a:solidFill>
                <a:srgbClr val="002060"/>
              </a:solidFill>
            </a:endParaRPr>
          </a:p>
        </p:txBody>
      </p:sp>
      <p:sp>
        <p:nvSpPr>
          <p:cNvPr id="3" name="云形标注 2"/>
          <p:cNvSpPr/>
          <p:nvPr/>
        </p:nvSpPr>
        <p:spPr bwMode="auto">
          <a:xfrm>
            <a:off x="7238366" y="2204864"/>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 typeface="Arial" pitchFamily="34" charset="0"/>
              <a:buNone/>
              <a:tabLst/>
            </a:pPr>
            <a:r>
              <a:rPr lang="zh-CN" altLang="en-US" b="1" dirty="0">
                <a:solidFill>
                  <a:schemeClr val="accent2">
                    <a:lumMod val="75000"/>
                  </a:schemeClr>
                </a:solidFill>
                <a:latin typeface="华文细黑" pitchFamily="2" charset="-122"/>
                <a:ea typeface="华文细黑" pitchFamily="2" charset="-122"/>
              </a:rPr>
              <a:t>外包问题</a:t>
            </a:r>
            <a:endParaRPr kumimoji="0" lang="zh-CN" altLang="en-US" sz="1800" b="1" i="0" u="none" strike="noStrike" cap="none" normalizeH="0" baseline="0" dirty="0" smtClean="0">
              <a:ln>
                <a:noFill/>
              </a:ln>
              <a:solidFill>
                <a:schemeClr val="accent2">
                  <a:lumMod val="75000"/>
                </a:schemeClr>
              </a:solidFill>
              <a:effectLst/>
              <a:latin typeface="华文细黑" pitchFamily="2" charset="-122"/>
              <a:ea typeface="华文细黑" pitchFamily="2" charset="-122"/>
            </a:endParaRPr>
          </a:p>
        </p:txBody>
      </p:sp>
      <p:sp>
        <p:nvSpPr>
          <p:cNvPr id="8" name="云形标注 7"/>
          <p:cNvSpPr/>
          <p:nvPr/>
        </p:nvSpPr>
        <p:spPr bwMode="auto">
          <a:xfrm>
            <a:off x="7238366" y="4221088"/>
            <a:ext cx="1779161" cy="792088"/>
          </a:xfrm>
          <a:prstGeom prst="cloudCallout">
            <a:avLst>
              <a:gd name="adj1" fmla="val -26369"/>
              <a:gd name="adj2" fmla="val 753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150000"/>
              </a:lnSpc>
            </a:pPr>
            <a:r>
              <a:rPr lang="zh-CN" altLang="en-US" b="1" dirty="0">
                <a:solidFill>
                  <a:schemeClr val="accent2">
                    <a:lumMod val="75000"/>
                  </a:schemeClr>
                </a:solidFill>
                <a:latin typeface="华文细黑" pitchFamily="2" charset="-122"/>
                <a:ea typeface="华文细黑" pitchFamily="2" charset="-122"/>
              </a:rPr>
              <a:t>隐私法律</a:t>
            </a:r>
          </a:p>
        </p:txBody>
      </p:sp>
      <p:sp>
        <p:nvSpPr>
          <p:cNvPr id="9" name="右弧形箭头 8">
            <a:hlinkClick r:id="rId2" action="ppaction://hlinksldjump"/>
          </p:cNvPr>
          <p:cNvSpPr/>
          <p:nvPr/>
        </p:nvSpPr>
        <p:spPr bwMode="auto">
          <a:xfrm>
            <a:off x="1691680" y="6072965"/>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176315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实验室要求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a:t>
            </a:r>
            <a:r>
              <a:rPr lang="en-US" altLang="zh-CN" dirty="0" smtClean="0"/>
              <a:t> laboratory</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8"/>
            </a:pPr>
            <a:r>
              <a:rPr lang="en-US" altLang="zh-CN" sz="2000" b="1" dirty="0" smtClean="0"/>
              <a:t>Laboratories </a:t>
            </a:r>
            <a:r>
              <a:rPr lang="en-US" altLang="zh-CN" sz="2000" b="1" dirty="0"/>
              <a:t>must ensure that the design, implementation, and validation of the bioinformatics pipeline </a:t>
            </a:r>
            <a:r>
              <a:rPr lang="en-US" altLang="zh-CN" sz="2000" b="1" dirty="0" smtClean="0"/>
              <a:t>are compliant </a:t>
            </a:r>
            <a:r>
              <a:rPr lang="en-US" altLang="zh-CN" sz="2000" b="1" dirty="0"/>
              <a:t>with applicable laboratory accreditation standards and regulations</a:t>
            </a:r>
            <a:r>
              <a:rPr lang="en-US" altLang="zh-CN" sz="2000" dirty="0" smtClean="0"/>
              <a:t/>
            </a:r>
            <a:br>
              <a:rPr lang="en-US" altLang="zh-CN" sz="2000" dirty="0" smtClean="0"/>
            </a:br>
            <a:r>
              <a:rPr lang="zh-CN" altLang="en-US" sz="2200" dirty="0">
                <a:solidFill>
                  <a:srgbClr val="002060"/>
                </a:solidFill>
              </a:rPr>
              <a:t>实验室必须确保整个的生信分析流程的设计、实施和验证过程符合</a:t>
            </a:r>
            <a:r>
              <a:rPr lang="zh-CN" altLang="en-US" sz="2200" b="1" dirty="0">
                <a:solidFill>
                  <a:srgbClr val="002060"/>
                </a:solidFill>
              </a:rPr>
              <a:t>实验室的认证标准和</a:t>
            </a:r>
            <a:r>
              <a:rPr lang="zh-CN" altLang="en-US" sz="2200" b="1" dirty="0" smtClean="0">
                <a:solidFill>
                  <a:srgbClr val="002060"/>
                </a:solidFill>
              </a:rPr>
              <a:t>规定</a:t>
            </a:r>
            <a:r>
              <a:rPr lang="zh-CN" altLang="en-US" sz="2200" dirty="0" smtClean="0">
                <a:solidFill>
                  <a:srgbClr val="002060"/>
                </a:solidFill>
              </a:rPr>
              <a:t>。</a:t>
            </a:r>
            <a:endParaRPr lang="en-US" altLang="zh-CN" sz="2200" dirty="0">
              <a:solidFill>
                <a:srgbClr val="002060"/>
              </a:solidFill>
            </a:endParaRPr>
          </a:p>
          <a:p>
            <a:pPr marL="457200" indent="-457200">
              <a:spcBef>
                <a:spcPts val="1800"/>
              </a:spcBef>
              <a:buFont typeface="+mj-lt"/>
              <a:buAutoNum type="arabicPeriod" startAt="8"/>
            </a:pPr>
            <a:r>
              <a:rPr lang="en-US" altLang="zh-CN" sz="2000" b="1" dirty="0" smtClean="0"/>
              <a:t>The </a:t>
            </a:r>
            <a:r>
              <a:rPr lang="en-US" altLang="zh-CN" sz="2000" b="1" dirty="0"/>
              <a:t>bioinformatics pipeline is part of the test procedure, and its components and processes must be </a:t>
            </a:r>
            <a:r>
              <a:rPr lang="en-US" altLang="zh-CN" sz="2000" b="1" dirty="0" smtClean="0"/>
              <a:t>documented according to laboratory accreditation standards and regulations</a:t>
            </a:r>
            <a:r>
              <a:rPr lang="en-US" altLang="zh-CN" sz="2000" dirty="0" smtClean="0"/>
              <a:t/>
            </a:r>
            <a:br>
              <a:rPr lang="en-US" altLang="zh-CN" sz="2000" dirty="0" smtClean="0"/>
            </a:br>
            <a:r>
              <a:rPr lang="zh-CN" altLang="en-US" sz="2200" dirty="0">
                <a:solidFill>
                  <a:srgbClr val="002060"/>
                </a:solidFill>
              </a:rPr>
              <a:t>生信分析作为整个检测流程的一部分，需要对其各成分及个步骤按照</a:t>
            </a:r>
            <a:r>
              <a:rPr lang="zh-CN" altLang="en-US" sz="2200" b="1" dirty="0">
                <a:solidFill>
                  <a:srgbClr val="002060"/>
                </a:solidFill>
              </a:rPr>
              <a:t>实验室</a:t>
            </a:r>
            <a:r>
              <a:rPr lang="zh-CN" altLang="en-US" sz="2200" dirty="0">
                <a:solidFill>
                  <a:srgbClr val="002060"/>
                </a:solidFill>
              </a:rPr>
              <a:t>规定进行</a:t>
            </a:r>
            <a:r>
              <a:rPr lang="zh-CN" altLang="en-US" sz="2200" b="1" dirty="0">
                <a:solidFill>
                  <a:srgbClr val="002060"/>
                </a:solidFill>
              </a:rPr>
              <a:t>记录和</a:t>
            </a:r>
            <a:r>
              <a:rPr lang="zh-CN" altLang="en-US" sz="2200" b="1" dirty="0" smtClean="0">
                <a:solidFill>
                  <a:srgbClr val="002060"/>
                </a:solidFill>
              </a:rPr>
              <a:t>存档</a:t>
            </a:r>
            <a:r>
              <a:rPr lang="zh-CN" altLang="en-US" sz="2200" dirty="0" smtClean="0">
                <a:solidFill>
                  <a:srgbClr val="002060"/>
                </a:solidFill>
              </a:rPr>
              <a:t>。</a:t>
            </a:r>
            <a:endParaRPr lang="en-US" altLang="zh-CN" sz="2200" dirty="0" smtClean="0">
              <a:solidFill>
                <a:srgbClr val="002060"/>
              </a:solidFill>
            </a:endParaRPr>
          </a:p>
          <a:p>
            <a:pPr marL="857250" lvl="1" indent="-457200">
              <a:lnSpc>
                <a:spcPct val="150000"/>
              </a:lnSpc>
              <a:spcBef>
                <a:spcPts val="0"/>
              </a:spcBef>
              <a:buFont typeface="Arial" pitchFamily="34" charset="0"/>
              <a:buChar char="•"/>
            </a:pPr>
            <a:r>
              <a:rPr lang="zh-CN" altLang="en-US" dirty="0" smtClean="0"/>
              <a:t>符合实验室规定</a:t>
            </a:r>
            <a:r>
              <a:rPr lang="en-US" altLang="zh-CN" dirty="0" smtClean="0"/>
              <a:t>(required by laboratory accreditation agencies)</a:t>
            </a:r>
          </a:p>
          <a:p>
            <a:pPr marL="857250" lvl="1" indent="-457200">
              <a:lnSpc>
                <a:spcPct val="150000"/>
              </a:lnSpc>
              <a:spcBef>
                <a:spcPts val="0"/>
              </a:spcBef>
              <a:buFont typeface="Arial" pitchFamily="34" charset="0"/>
              <a:buChar char="•"/>
            </a:pPr>
            <a:r>
              <a:rPr lang="zh-CN" altLang="en-US" dirty="0" smtClean="0"/>
              <a:t>协助开发人员排查系统问题</a:t>
            </a:r>
            <a:r>
              <a:rPr lang="en-US" altLang="zh-CN" dirty="0" smtClean="0"/>
              <a:t>(troubleshooting problems)</a:t>
            </a:r>
          </a:p>
          <a:p>
            <a:pPr marL="857250" lvl="1" indent="-457200">
              <a:lnSpc>
                <a:spcPct val="150000"/>
              </a:lnSpc>
              <a:spcBef>
                <a:spcPts val="0"/>
              </a:spcBef>
              <a:buFont typeface="Arial" pitchFamily="34" charset="0"/>
              <a:buChar char="•"/>
            </a:pPr>
            <a:r>
              <a:rPr lang="zh-CN" altLang="en-US" dirty="0" smtClean="0"/>
              <a:t>减少系统崩溃后恢复的时间</a:t>
            </a:r>
            <a:r>
              <a:rPr lang="en-US" altLang="zh-CN" dirty="0" smtClean="0"/>
              <a:t>(reducing the recovery time)</a:t>
            </a:r>
            <a:r>
              <a:rPr lang="en-US" altLang="zh-CN" sz="1800" dirty="0">
                <a:solidFill>
                  <a:srgbClr val="002060"/>
                </a:solidFill>
              </a:rPr>
              <a:t/>
            </a:r>
            <a:br>
              <a:rPr lang="en-US" altLang="zh-CN" sz="1800" dirty="0">
                <a:solidFill>
                  <a:srgbClr val="002060"/>
                </a:solidFill>
              </a:rPr>
            </a:br>
            <a:r>
              <a:rPr lang="en-US" altLang="zh-CN" sz="1800" dirty="0">
                <a:solidFill>
                  <a:srgbClr val="002060"/>
                </a:solidFill>
              </a:rPr>
              <a:t/>
            </a:r>
            <a:br>
              <a:rPr lang="en-US" altLang="zh-CN" sz="1800" dirty="0">
                <a:solidFill>
                  <a:srgbClr val="002060"/>
                </a:solidFill>
              </a:rPr>
            </a:br>
            <a:r>
              <a:rPr lang="en-US" altLang="zh-CN" sz="1600" dirty="0"/>
              <a:t> </a:t>
            </a:r>
            <a:br>
              <a:rPr lang="en-US" altLang="zh-CN" sz="1600" dirty="0"/>
            </a:br>
            <a:endParaRPr lang="en-US" altLang="zh-CN" sz="1800" dirty="0">
              <a:solidFill>
                <a:srgbClr val="002060"/>
              </a:solidFill>
            </a:endParaRPr>
          </a:p>
        </p:txBody>
      </p:sp>
    </p:spTree>
    <p:extLst>
      <p:ext uri="{BB962C8B-B14F-4D97-AF65-F5344CB8AC3E}">
        <p14:creationId xmlns:p14="http://schemas.microsoft.com/office/powerpoint/2010/main" val="6356219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smtClean="0"/>
              <a:t>数据文件要求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a:t>
            </a:r>
            <a:r>
              <a:rPr lang="en-US" altLang="zh-CN" dirty="0" smtClean="0"/>
              <a:t>data file</a:t>
            </a:r>
            <a:endParaRPr lang="zh-CN" altLang="en-US" dirty="0"/>
          </a:p>
        </p:txBody>
      </p:sp>
      <p:sp>
        <p:nvSpPr>
          <p:cNvPr id="5" name="内容占位符 2"/>
          <p:cNvSpPr>
            <a:spLocks noGrp="1"/>
          </p:cNvSpPr>
          <p:nvPr>
            <p:ph idx="1"/>
          </p:nvPr>
        </p:nvSpPr>
        <p:spPr>
          <a:xfrm>
            <a:off x="179512" y="1844824"/>
            <a:ext cx="8784976" cy="4896544"/>
          </a:xfrm>
        </p:spPr>
        <p:txBody>
          <a:bodyPr/>
          <a:lstStyle/>
          <a:p>
            <a:pPr marL="457200" indent="-457200">
              <a:spcBef>
                <a:spcPts val="1800"/>
              </a:spcBef>
              <a:buFont typeface="+mj-lt"/>
              <a:buAutoNum type="arabicPeriod" startAt="13"/>
            </a:pPr>
            <a:r>
              <a:rPr lang="en-US" altLang="zh-CN" sz="2000" b="1" dirty="0"/>
              <a:t>Laboratories must include specific measures to ensure that each data file generated in the bioinformatics </a:t>
            </a:r>
            <a:r>
              <a:rPr lang="en-US" altLang="zh-CN" sz="2000" b="1" dirty="0" smtClean="0"/>
              <a:t>pipeline maintains its integrity </a:t>
            </a:r>
            <a:r>
              <a:rPr lang="en-US" altLang="zh-CN" sz="2000" b="1" dirty="0"/>
              <a:t>and provides alerts for or prevents the use of data files that have been altered in </a:t>
            </a:r>
            <a:r>
              <a:rPr lang="en-US" altLang="zh-CN" sz="2000" b="1" dirty="0" smtClean="0"/>
              <a:t>an unauthorized </a:t>
            </a:r>
            <a:r>
              <a:rPr lang="en-US" altLang="zh-CN" sz="2000" b="1" dirty="0"/>
              <a:t>or unintended manner</a:t>
            </a:r>
            <a:r>
              <a:rPr lang="en-US" altLang="zh-CN" sz="2000" dirty="0" smtClean="0"/>
              <a:t/>
            </a:r>
            <a:br>
              <a:rPr lang="en-US" altLang="zh-CN" sz="2000" dirty="0" smtClean="0"/>
            </a:br>
            <a:r>
              <a:rPr lang="zh-CN" altLang="en-US" sz="2200" dirty="0" smtClean="0">
                <a:solidFill>
                  <a:srgbClr val="002060"/>
                </a:solidFill>
              </a:rPr>
              <a:t>实验室</a:t>
            </a:r>
            <a:r>
              <a:rPr lang="zh-CN" altLang="en-US" sz="2200" dirty="0">
                <a:solidFill>
                  <a:srgbClr val="002060"/>
                </a:solidFill>
              </a:rPr>
              <a:t>必须使用特定手段确保流程中生成的</a:t>
            </a:r>
            <a:r>
              <a:rPr lang="zh-CN" altLang="en-US" sz="2200" b="1" dirty="0">
                <a:solidFill>
                  <a:srgbClr val="002060"/>
                </a:solidFill>
              </a:rPr>
              <a:t>数据文件的完整性</a:t>
            </a:r>
            <a:r>
              <a:rPr lang="zh-CN" altLang="en-US" sz="2200" dirty="0">
                <a:solidFill>
                  <a:srgbClr val="002060"/>
                </a:solidFill>
              </a:rPr>
              <a:t>，并提供</a:t>
            </a:r>
            <a:r>
              <a:rPr lang="zh-CN" altLang="en-US" sz="2200" b="1" dirty="0">
                <a:solidFill>
                  <a:srgbClr val="002060"/>
                </a:solidFill>
              </a:rPr>
              <a:t>警告</a:t>
            </a:r>
            <a:r>
              <a:rPr lang="zh-CN" altLang="en-US" sz="2200" dirty="0">
                <a:solidFill>
                  <a:srgbClr val="002060"/>
                </a:solidFill>
              </a:rPr>
              <a:t>或防止数据文件</a:t>
            </a:r>
            <a:r>
              <a:rPr lang="zh-CN" altLang="en-US" sz="2200" b="1" dirty="0">
                <a:solidFill>
                  <a:srgbClr val="002060"/>
                </a:solidFill>
              </a:rPr>
              <a:t>非正当的使用</a:t>
            </a:r>
            <a:r>
              <a:rPr lang="zh-CN" altLang="en-US" sz="2200" dirty="0" smtClean="0">
                <a:solidFill>
                  <a:srgbClr val="002060"/>
                </a:solidFill>
              </a:rPr>
              <a:t>。</a:t>
            </a:r>
            <a:endParaRPr lang="en-US" altLang="zh-CN" sz="2200" dirty="0" smtClean="0">
              <a:solidFill>
                <a:srgbClr val="002060"/>
              </a:solidFill>
            </a:endParaRPr>
          </a:p>
          <a:p>
            <a:pPr marL="857250" lvl="1" indent="-457200">
              <a:lnSpc>
                <a:spcPct val="130000"/>
              </a:lnSpc>
              <a:spcBef>
                <a:spcPts val="0"/>
              </a:spcBef>
              <a:buFont typeface="Arial" pitchFamily="34" charset="0"/>
              <a:buChar char="•"/>
            </a:pPr>
            <a:r>
              <a:rPr lang="zh-CN" altLang="en-US" dirty="0"/>
              <a:t>完整性</a:t>
            </a:r>
            <a:r>
              <a:rPr lang="en-US" altLang="zh-CN" dirty="0"/>
              <a:t>(completeness) &amp; </a:t>
            </a:r>
            <a:r>
              <a:rPr lang="zh-CN" altLang="en-US" dirty="0"/>
              <a:t>可追溯性</a:t>
            </a:r>
            <a:r>
              <a:rPr lang="en-US" altLang="zh-CN" dirty="0"/>
              <a:t>(traceability)</a:t>
            </a:r>
          </a:p>
          <a:p>
            <a:pPr marL="857250" lvl="1" indent="-457200">
              <a:lnSpc>
                <a:spcPct val="130000"/>
              </a:lnSpc>
              <a:spcBef>
                <a:spcPts val="0"/>
              </a:spcBef>
              <a:buFont typeface="Arial" pitchFamily="34" charset="0"/>
              <a:buChar char="•"/>
            </a:pPr>
            <a:r>
              <a:rPr lang="en-US" altLang="zh-CN" dirty="0"/>
              <a:t>FASTQ/VCF: </a:t>
            </a:r>
            <a:r>
              <a:rPr lang="zh-CN" altLang="en-US" dirty="0"/>
              <a:t>不包含明确</a:t>
            </a:r>
            <a:r>
              <a:rPr lang="zh-CN" altLang="en-US" dirty="0" smtClean="0"/>
              <a:t>的文件</a:t>
            </a:r>
            <a:r>
              <a:rPr lang="zh-CN" altLang="en-US" dirty="0"/>
              <a:t>尾标志</a:t>
            </a:r>
            <a:r>
              <a:rPr lang="en-US" altLang="zh-CN" dirty="0"/>
              <a:t>(</a:t>
            </a:r>
            <a:r>
              <a:rPr lang="en-US" altLang="zh-CN" dirty="0" smtClean="0"/>
              <a:t>end-of-file flag)</a:t>
            </a:r>
            <a:endParaRPr lang="en-US" altLang="zh-CN" dirty="0"/>
          </a:p>
          <a:p>
            <a:pPr marL="857250" lvl="1" indent="-457200">
              <a:lnSpc>
                <a:spcPct val="130000"/>
              </a:lnSpc>
              <a:spcBef>
                <a:spcPts val="0"/>
              </a:spcBef>
              <a:buFont typeface="Arial" pitchFamily="34" charset="0"/>
              <a:buChar char="•"/>
            </a:pPr>
            <a:r>
              <a:rPr lang="zh-CN" altLang="en-US" dirty="0" smtClean="0"/>
              <a:t>常见方法：</a:t>
            </a:r>
            <a:endParaRPr lang="en-US" altLang="zh-CN" dirty="0"/>
          </a:p>
          <a:p>
            <a:pPr marL="1257300" lvl="2" indent="-457200">
              <a:lnSpc>
                <a:spcPct val="130000"/>
              </a:lnSpc>
              <a:spcBef>
                <a:spcPts val="0"/>
              </a:spcBef>
              <a:buFont typeface="Wingdings" pitchFamily="2" charset="2"/>
              <a:buChar char="Ø"/>
            </a:pPr>
            <a:r>
              <a:rPr lang="zh-CN" altLang="en-US" sz="2000" dirty="0" smtClean="0"/>
              <a:t>检查文件确切的大小</a:t>
            </a:r>
            <a:r>
              <a:rPr lang="en-US" altLang="zh-CN" sz="2000" dirty="0" smtClean="0"/>
              <a:t>(checking exact file sizes)</a:t>
            </a:r>
          </a:p>
          <a:p>
            <a:pPr marL="1257300" lvl="2" indent="-457200">
              <a:lnSpc>
                <a:spcPct val="130000"/>
              </a:lnSpc>
              <a:spcBef>
                <a:spcPts val="0"/>
              </a:spcBef>
              <a:buFont typeface="Wingdings" pitchFamily="2" charset="2"/>
              <a:buChar char="Ø"/>
            </a:pPr>
            <a:r>
              <a:rPr lang="en-US" altLang="zh-CN" sz="2000" dirty="0" smtClean="0"/>
              <a:t>Hash/checksum method</a:t>
            </a:r>
          </a:p>
          <a:p>
            <a:pPr marL="1714500" lvl="3" indent="-457200">
              <a:lnSpc>
                <a:spcPct val="150000"/>
              </a:lnSpc>
              <a:spcBef>
                <a:spcPts val="0"/>
              </a:spcBef>
              <a:buFont typeface="Wingdings" pitchFamily="2" charset="2"/>
              <a:buChar char="ü"/>
            </a:pPr>
            <a:r>
              <a:rPr lang="en-US" altLang="zh-CN" sz="2000" dirty="0" smtClean="0"/>
              <a:t>The </a:t>
            </a:r>
            <a:r>
              <a:rPr lang="en-US" altLang="zh-CN" sz="2000" dirty="0"/>
              <a:t>MD5 Message-Digest </a:t>
            </a:r>
            <a:r>
              <a:rPr lang="en-US" altLang="zh-CN" sz="2000" dirty="0" smtClean="0"/>
              <a:t>Algorithm</a:t>
            </a:r>
          </a:p>
          <a:p>
            <a:pPr marL="1714500" lvl="3" indent="-457200">
              <a:spcBef>
                <a:spcPts val="0"/>
              </a:spcBef>
              <a:buFont typeface="Wingdings" pitchFamily="2" charset="2"/>
              <a:buChar char="ü"/>
            </a:pPr>
            <a:r>
              <a:rPr lang="en-US" altLang="zh-CN" sz="2000" dirty="0" smtClean="0"/>
              <a:t>National Institute </a:t>
            </a:r>
            <a:r>
              <a:rPr lang="en-US" altLang="zh-CN" sz="2000" dirty="0"/>
              <a:t>of Standards and Technology Computer </a:t>
            </a:r>
            <a:r>
              <a:rPr lang="en-US" altLang="zh-CN" sz="2000" dirty="0" smtClean="0"/>
              <a:t>Security Resource </a:t>
            </a:r>
            <a:r>
              <a:rPr lang="en-US" altLang="zh-CN" sz="2000" dirty="0"/>
              <a:t>Center, Hash Functions </a:t>
            </a:r>
            <a:br>
              <a:rPr lang="en-US" altLang="zh-CN" sz="2000" dirty="0"/>
            </a:br>
            <a:r>
              <a:rPr lang="en-US" altLang="zh-CN" dirty="0"/>
              <a:t/>
            </a:r>
            <a:br>
              <a:rPr lang="en-US" altLang="zh-CN" dirty="0"/>
            </a:br>
            <a:r>
              <a:rPr lang="en-US" altLang="zh-CN" dirty="0"/>
              <a:t/>
            </a:r>
            <a:br>
              <a:rPr lang="en-US" altLang="zh-CN" dirty="0"/>
            </a:br>
            <a:endParaRPr lang="en-US" altLang="zh-CN" dirty="0" smtClean="0"/>
          </a:p>
        </p:txBody>
      </p:sp>
    </p:spTree>
    <p:extLst>
      <p:ext uri="{BB962C8B-B14F-4D97-AF65-F5344CB8AC3E}">
        <p14:creationId xmlns:p14="http://schemas.microsoft.com/office/powerpoint/2010/main" val="1545412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  </a:t>
            </a:r>
            <a:r>
              <a:rPr lang="zh-CN" altLang="en-US" dirty="0" smtClean="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539552" y="2852936"/>
            <a:ext cx="8155109" cy="2880320"/>
          </a:xfrm>
        </p:spPr>
        <p:txBody>
          <a:bodyPr/>
          <a:lstStyle/>
          <a:p>
            <a:pPr marL="457200" indent="-457200">
              <a:lnSpc>
                <a:spcPct val="120000"/>
              </a:lnSpc>
              <a:spcBef>
                <a:spcPts val="1800"/>
              </a:spcBef>
              <a:buFont typeface="+mj-lt"/>
              <a:buAutoNum type="arabicPeriod" startAt="7"/>
            </a:pPr>
            <a:r>
              <a:rPr lang="en-US" altLang="zh-CN" b="1" dirty="0"/>
              <a:t>Validation of the NGS bioinformatics pipeline must be appropriate and applicable for the intended clinical </a:t>
            </a:r>
            <a:r>
              <a:rPr lang="en-US" altLang="zh-CN" b="1" dirty="0" smtClean="0"/>
              <a:t>use, specimen</a:t>
            </a:r>
            <a:r>
              <a:rPr lang="en-US" altLang="zh-CN" b="1" dirty="0"/>
              <a:t>, </a:t>
            </a:r>
            <a:r>
              <a:rPr lang="en-US" altLang="zh-CN" b="1" dirty="0" smtClean="0"/>
              <a:t>and variant </a:t>
            </a:r>
            <a:r>
              <a:rPr lang="en-US" altLang="zh-CN" b="1" dirty="0"/>
              <a:t>types detected of the NGS </a:t>
            </a:r>
            <a:r>
              <a:rPr lang="en-US" altLang="zh-CN" b="1" dirty="0" smtClean="0"/>
              <a:t>test</a:t>
            </a:r>
            <a:r>
              <a:rPr lang="en-US" altLang="zh-CN" b="1" dirty="0"/>
              <a:t>.</a:t>
            </a:r>
            <a:r>
              <a:rPr lang="en-US" altLang="zh-CN" dirty="0" smtClean="0"/>
              <a:t/>
            </a:r>
            <a:br>
              <a:rPr lang="en-US" altLang="zh-CN" dirty="0" smtClean="0"/>
            </a:br>
            <a:r>
              <a:rPr lang="en-US" altLang="zh-CN" dirty="0">
                <a:solidFill>
                  <a:srgbClr val="002060"/>
                </a:solidFill>
              </a:rPr>
              <a:t>NGS</a:t>
            </a:r>
            <a:r>
              <a:rPr lang="zh-CN" altLang="en-US" dirty="0">
                <a:solidFill>
                  <a:srgbClr val="002060"/>
                </a:solidFill>
              </a:rPr>
              <a:t>流程的验证必须与</a:t>
            </a:r>
            <a:r>
              <a:rPr lang="en-US" altLang="zh-CN" dirty="0">
                <a:solidFill>
                  <a:srgbClr val="002060"/>
                </a:solidFill>
              </a:rPr>
              <a:t>NGS</a:t>
            </a:r>
            <a:r>
              <a:rPr lang="zh-CN" altLang="en-US" dirty="0">
                <a:solidFill>
                  <a:srgbClr val="002060"/>
                </a:solidFill>
              </a:rPr>
              <a:t>检测中所涉及的临床应用、样本和突变类型相</a:t>
            </a:r>
            <a:r>
              <a:rPr lang="zh-CN" altLang="en-US" b="1" dirty="0">
                <a:solidFill>
                  <a:srgbClr val="002060"/>
                </a:solidFill>
              </a:rPr>
              <a:t>适配</a:t>
            </a:r>
            <a:r>
              <a:rPr lang="zh-CN" altLang="en-US" dirty="0" smtClean="0">
                <a:solidFill>
                  <a:srgbClr val="002060"/>
                </a:solidFill>
              </a:rPr>
              <a:t>。</a:t>
            </a:r>
            <a:endParaRPr lang="en-US" altLang="zh-CN" dirty="0" smtClean="0"/>
          </a:p>
        </p:txBody>
      </p:sp>
    </p:spTree>
    <p:extLst>
      <p:ext uri="{BB962C8B-B14F-4D97-AF65-F5344CB8AC3E}">
        <p14:creationId xmlns:p14="http://schemas.microsoft.com/office/powerpoint/2010/main" val="16563728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LOD </a:t>
            </a:r>
            <a:r>
              <a:rPr lang="en-US" altLang="zh-CN" sz="2200" b="1" dirty="0"/>
              <a:t>and Variant Allele Fraction Reference Ranges</a:t>
            </a:r>
            <a:r>
              <a:rPr lang="en-US" altLang="zh-CN" sz="2200" dirty="0" smtClean="0"/>
              <a:t/>
            </a:r>
            <a:br>
              <a:rPr lang="en-US" altLang="zh-CN" sz="2200" dirty="0" smtClean="0"/>
            </a:br>
            <a:r>
              <a:rPr lang="zh-CN" altLang="en-US" sz="2000" dirty="0" smtClean="0">
                <a:solidFill>
                  <a:srgbClr val="002060"/>
                </a:solidFill>
                <a:latin typeface="华文楷体" pitchFamily="2" charset="-122"/>
                <a:ea typeface="华文楷体" pitchFamily="2" charset="-122"/>
              </a:rPr>
              <a:t>检测极限和突变丰度的参考值范围</a:t>
            </a:r>
            <a:endParaRPr lang="en-US" altLang="zh-CN" sz="2000" dirty="0" smtClean="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en-US" altLang="zh-CN" sz="2200" b="1" dirty="0" smtClean="0"/>
              <a:t>Representative samples(the 15</a:t>
            </a:r>
            <a:r>
              <a:rPr lang="en-US" altLang="zh-CN" sz="2200" b="1" baseline="30000" dirty="0" smtClean="0"/>
              <a:t>th</a:t>
            </a:r>
            <a:r>
              <a:rPr lang="en-US" altLang="zh-CN" sz="2200" b="1" dirty="0" smtClean="0"/>
              <a:t>)</a:t>
            </a:r>
          </a:p>
          <a:p>
            <a:pPr lvl="1">
              <a:lnSpc>
                <a:spcPct val="130000"/>
              </a:lnSpc>
              <a:spcBef>
                <a:spcPts val="0"/>
              </a:spcBef>
              <a:buFont typeface="Arial" pitchFamily="34" charset="0"/>
              <a:buChar char="•"/>
            </a:pPr>
            <a:r>
              <a:rPr lang="en-US" altLang="zh-CN" sz="2200" b="1" dirty="0" smtClean="0"/>
              <a:t>Limit </a:t>
            </a:r>
            <a:r>
              <a:rPr lang="en-US" altLang="zh-CN" sz="2200" b="1" dirty="0"/>
              <a:t>of Detection(LOD)</a:t>
            </a:r>
          </a:p>
          <a:p>
            <a:pPr lvl="2">
              <a:lnSpc>
                <a:spcPct val="130000"/>
              </a:lnSpc>
              <a:spcBef>
                <a:spcPts val="0"/>
              </a:spcBef>
              <a:buFont typeface="Wingdings" pitchFamily="2" charset="2"/>
              <a:buChar char="Ø"/>
            </a:pPr>
            <a:r>
              <a:rPr lang="zh-CN" altLang="en-US" sz="2200" dirty="0" smtClean="0"/>
              <a:t>设置最低的</a:t>
            </a:r>
            <a:r>
              <a:rPr lang="zh-CN" altLang="en-US" sz="2200" b="1" dirty="0" smtClean="0"/>
              <a:t>覆盖深度</a:t>
            </a:r>
            <a:r>
              <a:rPr lang="en-US" altLang="zh-CN" sz="2200" dirty="0" smtClean="0"/>
              <a:t>(the minimum depth of coverage)</a:t>
            </a:r>
          </a:p>
          <a:p>
            <a:pPr lvl="2">
              <a:lnSpc>
                <a:spcPct val="130000"/>
              </a:lnSpc>
              <a:spcBef>
                <a:spcPts val="0"/>
              </a:spcBef>
              <a:buFont typeface="Wingdings" pitchFamily="2" charset="2"/>
              <a:buChar char="Ø"/>
            </a:pPr>
            <a:r>
              <a:rPr lang="zh-CN" altLang="en-US" sz="2200" dirty="0" smtClean="0"/>
              <a:t>设置最低的</a:t>
            </a:r>
            <a:r>
              <a:rPr lang="zh-CN" altLang="en-US" sz="2200" b="1" dirty="0" smtClean="0"/>
              <a:t>突变丰度</a:t>
            </a:r>
            <a:r>
              <a:rPr lang="en-US" altLang="zh-CN" sz="2200" dirty="0" smtClean="0"/>
              <a:t>(the minimum variant allele fraction)</a:t>
            </a:r>
          </a:p>
          <a:p>
            <a:pPr lvl="2">
              <a:lnSpc>
                <a:spcPct val="130000"/>
              </a:lnSpc>
              <a:spcBef>
                <a:spcPts val="0"/>
              </a:spcBef>
              <a:buFont typeface="Wingdings" pitchFamily="2" charset="2"/>
              <a:buChar char="Ø"/>
            </a:pPr>
            <a:r>
              <a:rPr lang="zh-CN" altLang="en-US" sz="2200" dirty="0" smtClean="0"/>
              <a:t>对</a:t>
            </a:r>
            <a:r>
              <a:rPr lang="zh-CN" altLang="en-US" sz="2200" b="1" dirty="0" smtClean="0"/>
              <a:t>低细胞量</a:t>
            </a:r>
            <a:r>
              <a:rPr lang="zh-CN" altLang="en-US" sz="2200" dirty="0" smtClean="0"/>
              <a:t>的样品</a:t>
            </a:r>
            <a:r>
              <a:rPr lang="en-US" altLang="zh-CN" sz="2200" dirty="0" smtClean="0"/>
              <a:t>LOD</a:t>
            </a:r>
            <a:r>
              <a:rPr lang="zh-CN" altLang="en-US" sz="2200" dirty="0" smtClean="0"/>
              <a:t>的验证十分重要</a:t>
            </a:r>
            <a:r>
              <a:rPr lang="en-US" altLang="zh-CN" sz="2200" dirty="0" smtClean="0"/>
              <a:t>(low-cellularity samples)</a:t>
            </a:r>
            <a:r>
              <a:rPr lang="zh-CN" altLang="en-US" sz="2200" dirty="0" smtClean="0"/>
              <a:t>：胰腺囊肿、脑脊液</a:t>
            </a:r>
            <a:r>
              <a:rPr lang="en-US" altLang="zh-CN" sz="2200" dirty="0" smtClean="0"/>
              <a:t>……</a:t>
            </a:r>
          </a:p>
          <a:p>
            <a:pPr lvl="1">
              <a:lnSpc>
                <a:spcPct val="130000"/>
              </a:lnSpc>
              <a:spcBef>
                <a:spcPts val="0"/>
              </a:spcBef>
              <a:buFont typeface="Arial" pitchFamily="34" charset="0"/>
              <a:buChar char="•"/>
            </a:pPr>
            <a:r>
              <a:rPr lang="en-US" altLang="zh-CN" sz="2200" b="1" dirty="0" smtClean="0"/>
              <a:t>Reference Ranges</a:t>
            </a:r>
          </a:p>
          <a:p>
            <a:pPr marL="457200" lvl="1" indent="0">
              <a:lnSpc>
                <a:spcPct val="130000"/>
              </a:lnSpc>
              <a:spcBef>
                <a:spcPts val="0"/>
              </a:spcBef>
              <a:buNone/>
            </a:pPr>
            <a:r>
              <a:rPr lang="en-US" altLang="zh-CN" sz="2200" dirty="0" smtClean="0"/>
              <a:t>※  </a:t>
            </a:r>
            <a:r>
              <a:rPr lang="zh-CN" altLang="en-US" sz="2200" dirty="0" smtClean="0"/>
              <a:t>为了确认胚性杂合、纯合、半合子，以及镶嵌型，需要使用临床明确的阳性样本建立并验证相关的参考值范围。</a:t>
            </a:r>
            <a:endParaRPr lang="en-US" altLang="zh-CN" sz="2200" dirty="0"/>
          </a:p>
        </p:txBody>
      </p:sp>
    </p:spTree>
    <p:extLst>
      <p:ext uri="{BB962C8B-B14F-4D97-AF65-F5344CB8AC3E}">
        <p14:creationId xmlns:p14="http://schemas.microsoft.com/office/powerpoint/2010/main" val="17663919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fade">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502430"/>
            <a:ext cx="4032448" cy="5022914"/>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具体流程</a:t>
            </a:r>
            <a:endParaRPr lang="en-US" altLang="zh-CN" b="1" dirty="0" smtClean="0">
              <a:solidFill>
                <a:srgbClr val="000000"/>
              </a:solidFill>
              <a:latin typeface="华文细黑" pitchFamily="2" charset="-122"/>
              <a:ea typeface="华文细黑" pitchFamily="2" charset="-122"/>
              <a:cs typeface="Arial" pitchFamily="34" charset="0"/>
            </a:endParaRPr>
          </a:p>
          <a:p>
            <a:pPr>
              <a:lnSpc>
                <a:spcPct val="120000"/>
              </a:lnSpc>
              <a:spcBef>
                <a:spcPts val="600"/>
              </a:spcBef>
              <a:spcAft>
                <a:spcPts val="600"/>
              </a:spcAft>
              <a:buClr>
                <a:srgbClr val="FF0000"/>
              </a:buClr>
              <a:buBlip>
                <a:blip r:embed="rId2"/>
              </a:buBlip>
            </a:pPr>
            <a:r>
              <a:rPr lang="zh-CN" altLang="en-US" sz="2400" b="1" dirty="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a:t>
            </a:r>
            <a:r>
              <a:rPr lang="zh-CN" altLang="en-US" b="1" dirty="0">
                <a:solidFill>
                  <a:srgbClr val="000000"/>
                </a:solidFill>
                <a:latin typeface="华文细黑" pitchFamily="2" charset="-122"/>
                <a:ea typeface="华文细黑" pitchFamily="2" charset="-122"/>
                <a:cs typeface="Arial" pitchFamily="34" charset="0"/>
              </a:rPr>
              <a:t>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文献系统性</a:t>
            </a:r>
            <a:r>
              <a:rPr lang="zh-CN" altLang="en-US" b="1" dirty="0" smtClean="0">
                <a:solidFill>
                  <a:srgbClr val="000000"/>
                </a:solidFill>
                <a:latin typeface="华文细黑" pitchFamily="2" charset="-122"/>
                <a:ea typeface="华文细黑" pitchFamily="2" charset="-122"/>
                <a:cs typeface="Arial" pitchFamily="34" charset="0"/>
              </a:rPr>
              <a:t>调研</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3600400" cy="4425827"/>
          </a:xfrm>
          <a:prstGeom prst="rect">
            <a:avLst/>
          </a:prstGeom>
          <a:noFill/>
          <a:ln w="9525">
            <a:noFill/>
            <a:miter lim="800000"/>
            <a:headEnd/>
            <a:tailEnd/>
          </a:ln>
        </p:spPr>
        <p:txBody>
          <a:bodyPr wrap="square">
            <a:spAutoFit/>
          </a:bodyPr>
          <a:lstStyle/>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必要性</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隐私保护及子成分的验证</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实验室</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数据文件要求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样本</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质量控制</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解读要求</a:t>
            </a:r>
            <a:endParaRPr lang="en-US" altLang="zh-CN" b="1" dirty="0" smtClean="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170806488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Contiguous </a:t>
            </a:r>
            <a:r>
              <a:rPr lang="en-US" altLang="zh-CN" sz="2200" b="1" dirty="0"/>
              <a:t>Genetic Regions</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连续遗传区域</a:t>
            </a:r>
            <a:endParaRPr lang="en-US" altLang="zh-CN" sz="2000" dirty="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zh-CN" altLang="en-US" sz="2200" b="1" dirty="0" smtClean="0"/>
              <a:t>特点</a:t>
            </a:r>
            <a:endParaRPr lang="en-US" altLang="zh-CN" sz="2200" b="1" dirty="0" smtClean="0"/>
          </a:p>
          <a:p>
            <a:pPr marL="457200" lvl="1" indent="0">
              <a:lnSpc>
                <a:spcPct val="130000"/>
              </a:lnSpc>
              <a:spcBef>
                <a:spcPts val="0"/>
              </a:spcBef>
              <a:buNone/>
            </a:pPr>
            <a:r>
              <a:rPr lang="en-US" altLang="zh-CN" sz="2200" b="1" dirty="0"/>
              <a:t>	</a:t>
            </a:r>
            <a:r>
              <a:rPr lang="zh-CN" altLang="en-US" sz="2200" dirty="0" smtClean="0"/>
              <a:t>这些区域的序列通常比较特殊：低复杂度</a:t>
            </a:r>
            <a:r>
              <a:rPr lang="en-US" altLang="zh-CN" sz="2200" dirty="0" smtClean="0"/>
              <a:t>(low complexity)</a:t>
            </a:r>
            <a:r>
              <a:rPr lang="zh-CN" altLang="en-US" sz="2200" dirty="0" smtClean="0"/>
              <a:t>，</a:t>
            </a:r>
            <a:r>
              <a:rPr lang="en-US" altLang="zh-CN" sz="2200" dirty="0" smtClean="0"/>
              <a:t>GC-rich</a:t>
            </a:r>
            <a:r>
              <a:rPr lang="zh-CN" altLang="en-US" sz="2200" dirty="0"/>
              <a:t>，同聚体</a:t>
            </a:r>
            <a:r>
              <a:rPr lang="zh-CN" altLang="en-US" sz="2200" dirty="0" smtClean="0"/>
              <a:t>序列</a:t>
            </a:r>
            <a:r>
              <a:rPr lang="en-US" altLang="zh-CN" sz="2200" dirty="0" smtClean="0"/>
              <a:t>(</a:t>
            </a:r>
            <a:r>
              <a:rPr lang="en-US" altLang="zh-CN" sz="2200" dirty="0" err="1" smtClean="0"/>
              <a:t>homopolymeric</a:t>
            </a:r>
            <a:r>
              <a:rPr lang="en-US" altLang="zh-CN" sz="2200" dirty="0" smtClean="0"/>
              <a:t> sequences)……</a:t>
            </a:r>
          </a:p>
          <a:p>
            <a:pPr lvl="1">
              <a:lnSpc>
                <a:spcPct val="130000"/>
              </a:lnSpc>
              <a:spcBef>
                <a:spcPts val="0"/>
              </a:spcBef>
              <a:buFont typeface="Arial" pitchFamily="34" charset="0"/>
              <a:buChar char="•"/>
            </a:pPr>
            <a:r>
              <a:rPr lang="zh-CN" altLang="en-US" sz="2200" b="1" dirty="0" smtClean="0"/>
              <a:t>解决方法</a:t>
            </a:r>
            <a:endParaRPr lang="en-US" altLang="zh-CN" sz="2200" b="1" dirty="0" smtClean="0"/>
          </a:p>
          <a:p>
            <a:pPr lvl="2">
              <a:lnSpc>
                <a:spcPct val="130000"/>
              </a:lnSpc>
              <a:spcBef>
                <a:spcPts val="0"/>
              </a:spcBef>
              <a:buFont typeface="Wingdings" pitchFamily="2" charset="2"/>
              <a:buChar char="Ø"/>
            </a:pPr>
            <a:r>
              <a:rPr lang="zh-CN" altLang="en-US" sz="2200" dirty="0"/>
              <a:t>对特定区域进行</a:t>
            </a:r>
            <a:r>
              <a:rPr lang="zh-CN" altLang="en-US" sz="2200" b="1" dirty="0"/>
              <a:t>质控</a:t>
            </a:r>
            <a:r>
              <a:rPr lang="zh-CN" altLang="en-US" sz="2200" dirty="0"/>
              <a:t>：覆盖深度、碱基质量、比对质量、单链偏好</a:t>
            </a:r>
            <a:r>
              <a:rPr lang="zh-CN" altLang="en-US" sz="2200" dirty="0" smtClean="0"/>
              <a:t>性；</a:t>
            </a:r>
            <a:endParaRPr lang="en-US" altLang="zh-CN" sz="2200" dirty="0" smtClean="0"/>
          </a:p>
          <a:p>
            <a:pPr lvl="2">
              <a:lnSpc>
                <a:spcPct val="130000"/>
              </a:lnSpc>
              <a:spcBef>
                <a:spcPts val="0"/>
              </a:spcBef>
              <a:buFont typeface="Wingdings" pitchFamily="2" charset="2"/>
              <a:buChar char="Ø"/>
            </a:pPr>
            <a:r>
              <a:rPr lang="zh-CN" altLang="en-US" sz="2200" dirty="0" smtClean="0"/>
              <a:t>验证时加入该区域的</a:t>
            </a:r>
            <a:r>
              <a:rPr lang="zh-CN" altLang="en-US" sz="2200" b="1" dirty="0" smtClean="0"/>
              <a:t>标准品</a:t>
            </a:r>
            <a:r>
              <a:rPr lang="en-US" altLang="zh-CN" sz="2200" b="1" dirty="0" smtClean="0"/>
              <a:t>(representative)</a:t>
            </a:r>
            <a:r>
              <a:rPr lang="zh-CN" altLang="en-US" sz="2200" dirty="0" smtClean="0"/>
              <a:t>，确保分析流程能准确鉴定出该区域；</a:t>
            </a:r>
            <a:endParaRPr lang="en-US" altLang="zh-CN" sz="2200" dirty="0" smtClean="0"/>
          </a:p>
          <a:p>
            <a:pPr lvl="2">
              <a:lnSpc>
                <a:spcPct val="130000"/>
              </a:lnSpc>
              <a:spcBef>
                <a:spcPts val="0"/>
              </a:spcBef>
              <a:buFont typeface="Wingdings" pitchFamily="2" charset="2"/>
              <a:buChar char="Ø"/>
            </a:pPr>
            <a:r>
              <a:rPr lang="zh-CN" altLang="en-US" sz="2200" dirty="0" smtClean="0"/>
              <a:t>如果得不到理想的精度，应该在</a:t>
            </a:r>
            <a:r>
              <a:rPr lang="zh-CN" altLang="en-US" sz="2200" b="1" dirty="0" smtClean="0"/>
              <a:t>检测报告中告知</a:t>
            </a:r>
            <a:r>
              <a:rPr lang="zh-CN" altLang="en-US" sz="2200" dirty="0" smtClean="0"/>
              <a:t>局限性。</a:t>
            </a:r>
            <a:endParaRPr lang="en-US" altLang="zh-CN" sz="2200" dirty="0" smtClean="0"/>
          </a:p>
        </p:txBody>
      </p:sp>
    </p:spTree>
    <p:extLst>
      <p:ext uri="{BB962C8B-B14F-4D97-AF65-F5344CB8AC3E}">
        <p14:creationId xmlns:p14="http://schemas.microsoft.com/office/powerpoint/2010/main" val="7952893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a:t>Horizontally and Vertically Complex Variants</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（横向的和纵向的）复杂突变类型</a:t>
            </a:r>
            <a:endParaRPr lang="en-US" altLang="zh-CN" sz="2000" dirty="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en-US" altLang="zh-CN" sz="2200" b="1" dirty="0" smtClean="0"/>
              <a:t>Horizontally Complex Variants</a:t>
            </a:r>
            <a:endParaRPr lang="en-US" altLang="zh-CN" sz="2200" dirty="0" smtClean="0"/>
          </a:p>
          <a:p>
            <a:pPr marL="457200" lvl="1" indent="0">
              <a:lnSpc>
                <a:spcPct val="130000"/>
              </a:lnSpc>
              <a:spcBef>
                <a:spcPts val="0"/>
              </a:spcBef>
              <a:buNone/>
            </a:pPr>
            <a:r>
              <a:rPr lang="en-US" altLang="zh-CN" dirty="0" smtClean="0"/>
              <a:t>Two </a:t>
            </a:r>
            <a:r>
              <a:rPr lang="en-US" altLang="zh-CN" dirty="0"/>
              <a:t>or more sequence alterations </a:t>
            </a:r>
            <a:r>
              <a:rPr lang="en-US" altLang="zh-CN" dirty="0" smtClean="0"/>
              <a:t>are present on </a:t>
            </a:r>
            <a:r>
              <a:rPr lang="en-US" altLang="zh-CN" dirty="0"/>
              <a:t>the same read in close proximity such that they </a:t>
            </a:r>
            <a:r>
              <a:rPr lang="en-US" altLang="zh-CN" dirty="0" smtClean="0"/>
              <a:t>may represent </a:t>
            </a:r>
            <a:r>
              <a:rPr lang="en-US" altLang="zh-CN" dirty="0"/>
              <a:t>a single complex variant</a:t>
            </a:r>
            <a:r>
              <a:rPr lang="en-US" altLang="zh-CN" dirty="0" smtClean="0"/>
              <a:t>.</a:t>
            </a:r>
            <a:endParaRPr lang="en-US" altLang="zh-CN" dirty="0"/>
          </a:p>
          <a:p>
            <a:pPr marL="457200" lvl="1" indent="0">
              <a:lnSpc>
                <a:spcPct val="130000"/>
              </a:lnSpc>
              <a:spcBef>
                <a:spcPts val="0"/>
              </a:spcBef>
              <a:buNone/>
            </a:pPr>
            <a:r>
              <a:rPr lang="zh-CN" altLang="en-US" sz="2200" dirty="0" smtClean="0"/>
              <a:t>同一个</a:t>
            </a:r>
            <a:r>
              <a:rPr lang="en-US" altLang="zh-CN" sz="2200" dirty="0" smtClean="0"/>
              <a:t>read</a:t>
            </a:r>
            <a:r>
              <a:rPr lang="zh-CN" altLang="en-US" sz="2200" dirty="0" smtClean="0"/>
              <a:t>中有两个及以上的突变。</a:t>
            </a:r>
            <a:endParaRPr lang="en-US" altLang="zh-CN" sz="2200" dirty="0" smtClean="0"/>
          </a:p>
          <a:p>
            <a:pPr lvl="1">
              <a:lnSpc>
                <a:spcPct val="130000"/>
              </a:lnSpc>
              <a:spcBef>
                <a:spcPts val="0"/>
              </a:spcBef>
              <a:buFont typeface="Arial" pitchFamily="34" charset="0"/>
              <a:buChar char="•"/>
            </a:pPr>
            <a:r>
              <a:rPr lang="en-US" altLang="zh-CN" sz="2200" b="1" dirty="0"/>
              <a:t>Vertically</a:t>
            </a:r>
            <a:r>
              <a:rPr lang="en-US" altLang="zh-CN" sz="2200" b="1" dirty="0" smtClean="0"/>
              <a:t> </a:t>
            </a:r>
            <a:r>
              <a:rPr lang="en-US" altLang="zh-CN" sz="2200" b="1" dirty="0"/>
              <a:t>Complex Variants</a:t>
            </a:r>
            <a:endParaRPr lang="en-US" altLang="zh-CN" sz="2200" dirty="0"/>
          </a:p>
          <a:p>
            <a:pPr marL="457200" lvl="1" indent="0">
              <a:lnSpc>
                <a:spcPct val="130000"/>
              </a:lnSpc>
              <a:spcBef>
                <a:spcPts val="0"/>
              </a:spcBef>
              <a:buNone/>
            </a:pPr>
            <a:r>
              <a:rPr lang="en-US" altLang="zh-CN" dirty="0" smtClean="0"/>
              <a:t>Three </a:t>
            </a:r>
            <a:r>
              <a:rPr lang="en-US" altLang="zh-CN" dirty="0"/>
              <a:t>or </a:t>
            </a:r>
            <a:r>
              <a:rPr lang="en-US" altLang="zh-CN" dirty="0" smtClean="0"/>
              <a:t>more alleles </a:t>
            </a:r>
            <a:r>
              <a:rPr lang="en-US" altLang="zh-CN" dirty="0"/>
              <a:t>are represented by different </a:t>
            </a:r>
            <a:r>
              <a:rPr lang="en-US" altLang="zh-CN" dirty="0" smtClean="0"/>
              <a:t>sequence reads</a:t>
            </a:r>
            <a:r>
              <a:rPr lang="en-US" altLang="zh-CN" dirty="0"/>
              <a:t>, </a:t>
            </a:r>
            <a:r>
              <a:rPr lang="en-US" altLang="zh-CN" dirty="0" smtClean="0"/>
              <a:t>typically with </a:t>
            </a:r>
            <a:r>
              <a:rPr lang="en-US" altLang="zh-CN" dirty="0"/>
              <a:t>or uncommonly without a reference (normal) allele, </a:t>
            </a:r>
            <a:r>
              <a:rPr lang="en-US" altLang="zh-CN" dirty="0" smtClean="0"/>
              <a:t>at the </a:t>
            </a:r>
            <a:r>
              <a:rPr lang="en-US" altLang="zh-CN" dirty="0"/>
              <a:t>same genomic coordinate or set </a:t>
            </a:r>
            <a:r>
              <a:rPr lang="en-US" altLang="zh-CN" dirty="0" smtClean="0"/>
              <a:t>of coordinates.</a:t>
            </a:r>
          </a:p>
          <a:p>
            <a:pPr marL="457200" lvl="1" indent="0">
              <a:lnSpc>
                <a:spcPct val="130000"/>
              </a:lnSpc>
              <a:spcBef>
                <a:spcPts val="0"/>
              </a:spcBef>
              <a:buNone/>
            </a:pPr>
            <a:r>
              <a:rPr lang="zh-CN" altLang="en-US" sz="2200" dirty="0" smtClean="0"/>
              <a:t>同</a:t>
            </a:r>
            <a:r>
              <a:rPr lang="zh-CN" altLang="en-US" sz="2200" dirty="0"/>
              <a:t>一</a:t>
            </a:r>
            <a:r>
              <a:rPr lang="zh-CN" altLang="en-US" sz="2200" dirty="0" smtClean="0"/>
              <a:t>个</a:t>
            </a:r>
            <a:r>
              <a:rPr lang="zh-CN" altLang="en-US" sz="2200" dirty="0"/>
              <a:t>位点</a:t>
            </a:r>
            <a:r>
              <a:rPr lang="zh-CN" altLang="en-US" sz="2200" dirty="0" smtClean="0"/>
              <a:t>有</a:t>
            </a:r>
            <a:r>
              <a:rPr lang="zh-CN" altLang="en-US" sz="2200" dirty="0"/>
              <a:t>两个及以上</a:t>
            </a:r>
            <a:r>
              <a:rPr lang="zh-CN" altLang="en-US" sz="2200" dirty="0" smtClean="0"/>
              <a:t>的突变</a:t>
            </a:r>
            <a:r>
              <a:rPr lang="en-US" altLang="zh-CN" sz="2200" dirty="0" smtClean="0"/>
              <a:t>(reads)</a:t>
            </a:r>
            <a:r>
              <a:rPr lang="zh-CN" altLang="en-US" sz="2200" dirty="0" smtClean="0"/>
              <a:t>。</a:t>
            </a:r>
            <a:endParaRPr lang="en-US" altLang="zh-CN" sz="2200" dirty="0"/>
          </a:p>
        </p:txBody>
      </p:sp>
    </p:spTree>
    <p:extLst>
      <p:ext uri="{BB962C8B-B14F-4D97-AF65-F5344CB8AC3E}">
        <p14:creationId xmlns:p14="http://schemas.microsoft.com/office/powerpoint/2010/main" val="1688424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a:t>Horizontally and Vertically Complex Variants</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（横向的和纵向的）复杂突变类型</a:t>
            </a:r>
            <a:endParaRPr lang="en-US" altLang="zh-CN" sz="2000" dirty="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en-US" altLang="zh-CN" sz="2200" b="1" dirty="0" smtClean="0"/>
              <a:t>Horizontally Complex Variants</a:t>
            </a:r>
            <a:endParaRPr lang="en-US" altLang="zh-CN" sz="2200" dirty="0" smtClean="0"/>
          </a:p>
          <a:p>
            <a:pPr marL="457200" lvl="1" indent="0">
              <a:lnSpc>
                <a:spcPct val="130000"/>
              </a:lnSpc>
              <a:spcBef>
                <a:spcPts val="0"/>
              </a:spcBef>
              <a:buNone/>
            </a:pPr>
            <a:r>
              <a:rPr lang="en-US" altLang="zh-CN" dirty="0" smtClean="0"/>
              <a:t>Two </a:t>
            </a:r>
            <a:r>
              <a:rPr lang="en-US" altLang="zh-CN" dirty="0"/>
              <a:t>or more sequence alterations </a:t>
            </a:r>
            <a:r>
              <a:rPr lang="en-US" altLang="zh-CN" dirty="0" smtClean="0"/>
              <a:t>are present on </a:t>
            </a:r>
            <a:r>
              <a:rPr lang="en-US" altLang="zh-CN" dirty="0"/>
              <a:t>the same read in close proximity such that they </a:t>
            </a:r>
            <a:r>
              <a:rPr lang="en-US" altLang="zh-CN" dirty="0" smtClean="0"/>
              <a:t>may represent </a:t>
            </a:r>
            <a:r>
              <a:rPr lang="en-US" altLang="zh-CN" dirty="0"/>
              <a:t>a single complex variant</a:t>
            </a:r>
            <a:r>
              <a:rPr lang="en-US" altLang="zh-CN" dirty="0" smtClean="0"/>
              <a:t>.</a:t>
            </a:r>
            <a:endParaRPr lang="en-US" altLang="zh-CN" dirty="0"/>
          </a:p>
          <a:p>
            <a:pPr marL="457200" lvl="1" indent="0">
              <a:lnSpc>
                <a:spcPct val="130000"/>
              </a:lnSpc>
              <a:spcBef>
                <a:spcPts val="0"/>
              </a:spcBef>
              <a:buNone/>
            </a:pPr>
            <a:r>
              <a:rPr lang="zh-CN" altLang="en-US" sz="2200" dirty="0" smtClean="0"/>
              <a:t>同一个</a:t>
            </a:r>
            <a:r>
              <a:rPr lang="en-US" altLang="zh-CN" sz="2200" dirty="0" smtClean="0"/>
              <a:t>read</a:t>
            </a:r>
            <a:r>
              <a:rPr lang="zh-CN" altLang="en-US" sz="2200" dirty="0" smtClean="0"/>
              <a:t>中有两个及以上的突变。</a:t>
            </a:r>
            <a:endParaRPr lang="en-US" altLang="zh-CN" sz="2200" dirty="0" smtClean="0"/>
          </a:p>
          <a:p>
            <a:pPr lvl="1">
              <a:lnSpc>
                <a:spcPct val="130000"/>
              </a:lnSpc>
              <a:spcBef>
                <a:spcPts val="0"/>
              </a:spcBef>
              <a:buFont typeface="Arial" pitchFamily="34" charset="0"/>
              <a:buChar char="•"/>
            </a:pPr>
            <a:r>
              <a:rPr lang="en-US" altLang="zh-CN" sz="2200" b="1" dirty="0"/>
              <a:t>Vertically</a:t>
            </a:r>
            <a:r>
              <a:rPr lang="en-US" altLang="zh-CN" sz="2200" b="1" dirty="0" smtClean="0"/>
              <a:t> </a:t>
            </a:r>
            <a:r>
              <a:rPr lang="en-US" altLang="zh-CN" sz="2200" b="1" dirty="0"/>
              <a:t>Complex Variants</a:t>
            </a:r>
            <a:endParaRPr lang="en-US" altLang="zh-CN" sz="2200" dirty="0"/>
          </a:p>
          <a:p>
            <a:pPr marL="457200" lvl="1" indent="0">
              <a:lnSpc>
                <a:spcPct val="130000"/>
              </a:lnSpc>
              <a:spcBef>
                <a:spcPts val="0"/>
              </a:spcBef>
              <a:buNone/>
            </a:pPr>
            <a:r>
              <a:rPr lang="en-US" altLang="zh-CN" dirty="0" smtClean="0"/>
              <a:t>Three </a:t>
            </a:r>
            <a:r>
              <a:rPr lang="en-US" altLang="zh-CN" dirty="0"/>
              <a:t>or </a:t>
            </a:r>
            <a:r>
              <a:rPr lang="en-US" altLang="zh-CN" dirty="0" smtClean="0"/>
              <a:t>more alleles </a:t>
            </a:r>
            <a:r>
              <a:rPr lang="en-US" altLang="zh-CN" dirty="0"/>
              <a:t>are represented by different </a:t>
            </a:r>
            <a:r>
              <a:rPr lang="en-US" altLang="zh-CN" dirty="0" smtClean="0"/>
              <a:t>sequence reads</a:t>
            </a:r>
            <a:r>
              <a:rPr lang="en-US" altLang="zh-CN" dirty="0"/>
              <a:t>, </a:t>
            </a:r>
            <a:r>
              <a:rPr lang="en-US" altLang="zh-CN" dirty="0" smtClean="0"/>
              <a:t>typically with </a:t>
            </a:r>
            <a:r>
              <a:rPr lang="en-US" altLang="zh-CN" dirty="0"/>
              <a:t>or uncommonly without a reference (normal) allele, </a:t>
            </a:r>
            <a:r>
              <a:rPr lang="en-US" altLang="zh-CN" dirty="0" smtClean="0"/>
              <a:t>at the </a:t>
            </a:r>
            <a:r>
              <a:rPr lang="en-US" altLang="zh-CN" dirty="0"/>
              <a:t>same genomic coordinate or set </a:t>
            </a:r>
            <a:r>
              <a:rPr lang="en-US" altLang="zh-CN" dirty="0" smtClean="0"/>
              <a:t>of coordinates.</a:t>
            </a:r>
          </a:p>
          <a:p>
            <a:pPr marL="457200" lvl="1" indent="0">
              <a:lnSpc>
                <a:spcPct val="130000"/>
              </a:lnSpc>
              <a:spcBef>
                <a:spcPts val="0"/>
              </a:spcBef>
              <a:buNone/>
            </a:pPr>
            <a:r>
              <a:rPr lang="zh-CN" altLang="en-US" sz="2200" dirty="0" smtClean="0"/>
              <a:t>同</a:t>
            </a:r>
            <a:r>
              <a:rPr lang="zh-CN" altLang="en-US" sz="2200" dirty="0"/>
              <a:t>一</a:t>
            </a:r>
            <a:r>
              <a:rPr lang="zh-CN" altLang="en-US" sz="2200" dirty="0" smtClean="0"/>
              <a:t>个</a:t>
            </a:r>
            <a:r>
              <a:rPr lang="zh-CN" altLang="en-US" sz="2200" dirty="0"/>
              <a:t>位点</a:t>
            </a:r>
            <a:r>
              <a:rPr lang="zh-CN" altLang="en-US" sz="2200" dirty="0" smtClean="0"/>
              <a:t>有</a:t>
            </a:r>
            <a:r>
              <a:rPr lang="zh-CN" altLang="en-US" sz="2200" dirty="0"/>
              <a:t>两个及以上</a:t>
            </a:r>
            <a:r>
              <a:rPr lang="zh-CN" altLang="en-US" sz="2200" dirty="0" smtClean="0"/>
              <a:t>的突变</a:t>
            </a:r>
            <a:r>
              <a:rPr lang="en-US" altLang="zh-CN" sz="2200" dirty="0" smtClean="0"/>
              <a:t>(reads)</a:t>
            </a:r>
            <a:r>
              <a:rPr lang="zh-CN" altLang="en-US" sz="2200" dirty="0" smtClean="0"/>
              <a:t>。</a:t>
            </a:r>
            <a:endParaRPr lang="en-US" altLang="zh-CN"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620688"/>
            <a:ext cx="8910038" cy="616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13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Guideline with17 consensus </a:t>
            </a:r>
            <a:r>
              <a:rPr lang="en-US" altLang="zh-CN" dirty="0"/>
              <a:t>recommendations</a:t>
            </a:r>
            <a:endParaRPr lang="zh-CN" altLang="en-US" dirty="0"/>
          </a:p>
        </p:txBody>
      </p:sp>
      <p:sp>
        <p:nvSpPr>
          <p:cNvPr id="2" name="标题 1"/>
          <p:cNvSpPr>
            <a:spLocks noGrp="1"/>
          </p:cNvSpPr>
          <p:nvPr>
            <p:ph type="title"/>
          </p:nvPr>
        </p:nvSpPr>
        <p:spPr/>
        <p:txBody>
          <a:bodyPr/>
          <a:lstStyle/>
          <a:p>
            <a:r>
              <a:rPr lang="en-US" altLang="zh-CN" dirty="0" smtClean="0"/>
              <a:t>3.1  </a:t>
            </a:r>
            <a:r>
              <a:rPr lang="zh-CN" altLang="en-US" dirty="0" smtClean="0"/>
              <a:t>指南内容</a:t>
            </a:r>
            <a:endParaRPr lang="zh-CN"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5"/>
            <a:ext cx="8910038" cy="602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0136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200" b="1" dirty="0"/>
              <a:t>Variants that Require Additional </a:t>
            </a:r>
            <a:r>
              <a:rPr lang="en-US" altLang="zh-CN" sz="2200" b="1" dirty="0" smtClean="0"/>
              <a:t>Algorithms</a:t>
            </a:r>
            <a:br>
              <a:rPr lang="en-US" altLang="zh-CN" sz="2200" b="1" dirty="0" smtClean="0"/>
            </a:br>
            <a:r>
              <a:rPr lang="zh-CN" altLang="en-US" sz="2000" dirty="0" smtClean="0">
                <a:solidFill>
                  <a:srgbClr val="002060"/>
                </a:solidFill>
                <a:latin typeface="华文楷体" pitchFamily="2" charset="-122"/>
                <a:ea typeface="华文楷体" pitchFamily="2" charset="-122"/>
              </a:rPr>
              <a:t>需要</a:t>
            </a:r>
            <a:r>
              <a:rPr lang="zh-CN" altLang="en-US" sz="2000" dirty="0">
                <a:solidFill>
                  <a:srgbClr val="002060"/>
                </a:solidFill>
                <a:latin typeface="华文楷体" pitchFamily="2" charset="-122"/>
                <a:ea typeface="华文楷体" pitchFamily="2" charset="-122"/>
              </a:rPr>
              <a:t>特定</a:t>
            </a:r>
            <a:r>
              <a:rPr lang="zh-CN" altLang="en-US" sz="2000" dirty="0" smtClean="0">
                <a:solidFill>
                  <a:srgbClr val="002060"/>
                </a:solidFill>
                <a:latin typeface="华文楷体" pitchFamily="2" charset="-122"/>
                <a:ea typeface="华文楷体" pitchFamily="2" charset="-122"/>
              </a:rPr>
              <a:t>算法的突变</a:t>
            </a:r>
            <a:endParaRPr lang="en-US" altLang="zh-CN" sz="2000" dirty="0" smtClean="0">
              <a:solidFill>
                <a:srgbClr val="002060"/>
              </a:solidFill>
              <a:latin typeface="华文楷体" pitchFamily="2" charset="-122"/>
              <a:ea typeface="华文楷体" pitchFamily="2" charset="-122"/>
            </a:endParaRPr>
          </a:p>
          <a:p>
            <a:pPr lvl="1">
              <a:lnSpc>
                <a:spcPct val="120000"/>
              </a:lnSpc>
              <a:spcBef>
                <a:spcPts val="0"/>
              </a:spcBef>
              <a:buFont typeface="Wingdings" pitchFamily="2" charset="2"/>
              <a:buChar char="Ø"/>
            </a:pPr>
            <a:r>
              <a:rPr lang="en-US" altLang="zh-CN" sz="1800" dirty="0"/>
              <a:t> </a:t>
            </a:r>
            <a:r>
              <a:rPr lang="en-US" altLang="zh-CN" sz="2200" dirty="0"/>
              <a:t>FLT3</a:t>
            </a:r>
            <a:r>
              <a:rPr lang="zh-CN" altLang="en-US" sz="2200" dirty="0"/>
              <a:t>基因有一段内部串联重复</a:t>
            </a:r>
            <a:r>
              <a:rPr lang="en-US" altLang="zh-CN" sz="2200" dirty="0"/>
              <a:t>(internal tandem duplication) </a:t>
            </a:r>
            <a:r>
              <a:rPr lang="zh-CN" altLang="en-US" sz="2200" dirty="0"/>
              <a:t>和急性髓性白血病</a:t>
            </a:r>
            <a:r>
              <a:rPr lang="en-US" altLang="zh-CN" sz="2200" dirty="0"/>
              <a:t>(acute myeloid leukemia</a:t>
            </a:r>
            <a:r>
              <a:rPr lang="en-US" altLang="zh-CN" sz="2200" dirty="0" smtClean="0"/>
              <a:t>)</a:t>
            </a:r>
            <a:r>
              <a:rPr lang="zh-CN" altLang="en-US" sz="2200" dirty="0" smtClean="0"/>
              <a:t>有关，</a:t>
            </a:r>
            <a:r>
              <a:rPr lang="zh-CN" altLang="en-US" sz="2200" dirty="0"/>
              <a:t>通常这个区域需要特定的算法进行识别。</a:t>
            </a:r>
            <a:endParaRPr lang="en-US" altLang="zh-CN" sz="2200" dirty="0"/>
          </a:p>
          <a:p>
            <a:pPr>
              <a:lnSpc>
                <a:spcPct val="120000"/>
              </a:lnSpc>
              <a:spcBef>
                <a:spcPts val="1200"/>
              </a:spcBef>
              <a:buFont typeface="Arial" pitchFamily="34" charset="0"/>
              <a:buChar char="•"/>
            </a:pPr>
            <a:r>
              <a:rPr lang="en-US" altLang="zh-CN" sz="2200" b="1" dirty="0" smtClean="0"/>
              <a:t>Minimum Number of Wet Laboratory Samples to Include in the Validation Sample Set</a:t>
            </a:r>
            <a:r>
              <a:rPr lang="en-US" altLang="zh-CN" sz="2200" dirty="0" smtClean="0"/>
              <a:t/>
            </a:r>
            <a:br>
              <a:rPr lang="en-US" altLang="zh-CN" sz="2200" dirty="0" smtClean="0"/>
            </a:br>
            <a:r>
              <a:rPr lang="zh-CN" altLang="en-US" sz="2000" dirty="0">
                <a:solidFill>
                  <a:srgbClr val="002060"/>
                </a:solidFill>
                <a:latin typeface="华文楷体" pitchFamily="2" charset="-122"/>
                <a:ea typeface="华文楷体" pitchFamily="2" charset="-122"/>
              </a:rPr>
              <a:t>最小的样本（类型）数量</a:t>
            </a:r>
            <a:endParaRPr lang="en-US" altLang="zh-CN" sz="2000" dirty="0">
              <a:solidFill>
                <a:srgbClr val="002060"/>
              </a:solidFill>
              <a:latin typeface="华文楷体" pitchFamily="2" charset="-122"/>
              <a:ea typeface="华文楷体" pitchFamily="2" charset="-122"/>
            </a:endParaRPr>
          </a:p>
          <a:p>
            <a:pPr lvl="1">
              <a:lnSpc>
                <a:spcPct val="120000"/>
              </a:lnSpc>
              <a:spcBef>
                <a:spcPts val="0"/>
              </a:spcBef>
              <a:buFont typeface="Arial" pitchFamily="34" charset="0"/>
              <a:buChar char="•"/>
            </a:pPr>
            <a:r>
              <a:rPr lang="zh-CN" altLang="en-US" sz="2200" b="1" dirty="0" smtClean="0"/>
              <a:t>样本类型不足的解决方法</a:t>
            </a:r>
            <a:endParaRPr lang="en-US" altLang="zh-CN" sz="2200" b="1" dirty="0" smtClean="0"/>
          </a:p>
          <a:p>
            <a:pPr lvl="2">
              <a:lnSpc>
                <a:spcPct val="120000"/>
              </a:lnSpc>
              <a:spcBef>
                <a:spcPts val="0"/>
              </a:spcBef>
              <a:buFont typeface="Wingdings" pitchFamily="2" charset="2"/>
              <a:buChar char="Ø"/>
            </a:pPr>
            <a:r>
              <a:rPr lang="zh-CN" altLang="en-US" sz="2200" dirty="0" smtClean="0"/>
              <a:t>增加合适的验证样本；</a:t>
            </a:r>
            <a:endParaRPr lang="en-US" altLang="zh-CN" sz="2200" dirty="0" smtClean="0"/>
          </a:p>
          <a:p>
            <a:pPr lvl="2">
              <a:lnSpc>
                <a:spcPct val="120000"/>
              </a:lnSpc>
              <a:spcBef>
                <a:spcPts val="0"/>
              </a:spcBef>
              <a:buFont typeface="Wingdings" pitchFamily="2" charset="2"/>
              <a:buChar char="Ø"/>
            </a:pPr>
            <a:r>
              <a:rPr lang="zh-CN" altLang="en-US" sz="2200" dirty="0" smtClean="0"/>
              <a:t>购买商业可使用的参考材料；</a:t>
            </a:r>
            <a:endParaRPr lang="en-US" altLang="zh-CN" sz="2200" dirty="0" smtClean="0"/>
          </a:p>
          <a:p>
            <a:pPr lvl="2">
              <a:lnSpc>
                <a:spcPct val="120000"/>
              </a:lnSpc>
              <a:spcBef>
                <a:spcPts val="0"/>
              </a:spcBef>
              <a:buFont typeface="Wingdings" pitchFamily="2" charset="2"/>
              <a:buChar char="Ø"/>
            </a:pPr>
            <a:r>
              <a:rPr lang="zh-CN" altLang="en-US" sz="2200" dirty="0" smtClean="0"/>
              <a:t>使用已经审核过的电子样本</a:t>
            </a:r>
            <a:r>
              <a:rPr lang="en-US" altLang="zh-CN" sz="2200" dirty="0" smtClean="0"/>
              <a:t>(</a:t>
            </a:r>
            <a:r>
              <a:rPr lang="en-US" altLang="zh-CN" sz="2200" i="1" dirty="0" smtClean="0"/>
              <a:t>in </a:t>
            </a:r>
            <a:r>
              <a:rPr lang="en-US" altLang="zh-CN" sz="2200" i="1" dirty="0" err="1" smtClean="0"/>
              <a:t>silico</a:t>
            </a:r>
            <a:r>
              <a:rPr lang="en-US" altLang="zh-CN" sz="2200" i="1" dirty="0" smtClean="0"/>
              <a:t>  </a:t>
            </a:r>
            <a:r>
              <a:rPr lang="en-US" altLang="zh-CN" sz="2200" dirty="0" smtClean="0"/>
              <a:t>samples)</a:t>
            </a:r>
            <a:r>
              <a:rPr lang="zh-CN" altLang="en-US" sz="2200" dirty="0" smtClean="0"/>
              <a:t>。</a:t>
            </a:r>
            <a:endParaRPr lang="en-US" altLang="zh-CN" sz="2200" dirty="0" smtClean="0"/>
          </a:p>
        </p:txBody>
      </p:sp>
    </p:spTree>
    <p:extLst>
      <p:ext uri="{BB962C8B-B14F-4D97-AF65-F5344CB8AC3E}">
        <p14:creationId xmlns:p14="http://schemas.microsoft.com/office/powerpoint/2010/main" val="7285605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179512" y="1844824"/>
            <a:ext cx="8784976" cy="4896544"/>
          </a:xfrm>
        </p:spPr>
        <p:txBody>
          <a:bodyPr/>
          <a:lstStyle/>
          <a:p>
            <a:pPr>
              <a:lnSpc>
                <a:spcPct val="130000"/>
              </a:lnSpc>
              <a:spcBef>
                <a:spcPts val="0"/>
              </a:spcBef>
              <a:buFont typeface="Arial" pitchFamily="34" charset="0"/>
              <a:buChar char="•"/>
            </a:pPr>
            <a:r>
              <a:rPr lang="en-US" altLang="zh-CN" sz="2200" b="1" dirty="0" smtClean="0"/>
              <a:t>Minimum Number of Variants to Include in the Validation Sample Set</a:t>
            </a:r>
            <a:r>
              <a:rPr lang="en-US" altLang="zh-CN" sz="2200" dirty="0" smtClean="0"/>
              <a:t/>
            </a:r>
            <a:br>
              <a:rPr lang="en-US" altLang="zh-CN" sz="2200" dirty="0" smtClean="0"/>
            </a:br>
            <a:r>
              <a:rPr lang="zh-CN" altLang="en-US" sz="2000" dirty="0" smtClean="0">
                <a:solidFill>
                  <a:srgbClr val="002060"/>
                </a:solidFill>
                <a:latin typeface="华文楷体" pitchFamily="2" charset="-122"/>
                <a:ea typeface="华文楷体" pitchFamily="2" charset="-122"/>
              </a:rPr>
              <a:t>最小的突变数量</a:t>
            </a:r>
            <a:endParaRPr lang="en-US" altLang="zh-CN" sz="2000" dirty="0" smtClean="0">
              <a:solidFill>
                <a:srgbClr val="002060"/>
              </a:solidFill>
              <a:latin typeface="华文楷体" pitchFamily="2" charset="-122"/>
              <a:ea typeface="华文楷体" pitchFamily="2" charset="-122"/>
            </a:endParaRPr>
          </a:p>
          <a:p>
            <a:pPr lvl="1">
              <a:lnSpc>
                <a:spcPct val="130000"/>
              </a:lnSpc>
              <a:spcBef>
                <a:spcPts val="0"/>
              </a:spcBef>
              <a:buFont typeface="Arial" pitchFamily="34" charset="0"/>
              <a:buChar char="•"/>
            </a:pPr>
            <a:r>
              <a:rPr lang="zh-CN" altLang="en-US" sz="2200" dirty="0" smtClean="0"/>
              <a:t>经过筛选的</a:t>
            </a:r>
            <a:r>
              <a:rPr lang="zh-CN" altLang="en-US" sz="2200" b="1" dirty="0" smtClean="0"/>
              <a:t>典型复杂</a:t>
            </a:r>
            <a:r>
              <a:rPr lang="en-US" altLang="zh-CN" sz="2200" b="1" dirty="0" smtClean="0"/>
              <a:t>(</a:t>
            </a:r>
            <a:r>
              <a:rPr lang="zh-CN" altLang="en-US" sz="2200" b="1" dirty="0"/>
              <a:t>临床致病</a:t>
            </a:r>
            <a:r>
              <a:rPr lang="en-US" altLang="zh-CN" sz="2200" b="1" dirty="0" smtClean="0"/>
              <a:t>)</a:t>
            </a:r>
            <a:r>
              <a:rPr lang="zh-CN" altLang="en-US" sz="2200" b="1" dirty="0" smtClean="0"/>
              <a:t>突变</a:t>
            </a:r>
            <a:r>
              <a:rPr lang="zh-CN" altLang="en-US" sz="2200" dirty="0" smtClean="0"/>
              <a:t>位点及基因。</a:t>
            </a:r>
            <a:endParaRPr lang="en-US" altLang="zh-CN" sz="2200" dirty="0" smtClean="0"/>
          </a:p>
          <a:p>
            <a:pPr lvl="1">
              <a:lnSpc>
                <a:spcPct val="130000"/>
              </a:lnSpc>
              <a:spcBef>
                <a:spcPts val="0"/>
              </a:spcBef>
              <a:buFont typeface="Arial" pitchFamily="34" charset="0"/>
              <a:buChar char="•"/>
            </a:pPr>
            <a:r>
              <a:rPr lang="zh-CN" altLang="en-US" sz="2200" b="1" dirty="0"/>
              <a:t>突变</a:t>
            </a:r>
            <a:r>
              <a:rPr lang="zh-CN" altLang="en-US" sz="2200" b="1" dirty="0" smtClean="0"/>
              <a:t>数的计算公式：</a:t>
            </a:r>
            <a:endParaRPr lang="en-US" altLang="zh-CN" sz="2200" b="1" dirty="0"/>
          </a:p>
          <a:p>
            <a:pPr lvl="1" algn="ctr">
              <a:lnSpc>
                <a:spcPct val="130000"/>
              </a:lnSpc>
              <a:spcBef>
                <a:spcPts val="0"/>
              </a:spcBef>
              <a:buFont typeface="Arial" pitchFamily="34" charset="0"/>
              <a:buChar char="•"/>
            </a:pPr>
            <a:r>
              <a:rPr lang="en-US" altLang="zh-CN" sz="2200" dirty="0" smtClean="0"/>
              <a:t>n = </a:t>
            </a:r>
            <a:r>
              <a:rPr lang="en-US" altLang="zh-CN" sz="2200" dirty="0" err="1" smtClean="0"/>
              <a:t>ln</a:t>
            </a:r>
            <a:r>
              <a:rPr lang="en-US" altLang="zh-CN" sz="2200" dirty="0" smtClean="0"/>
              <a:t>(1-CL</a:t>
            </a:r>
            <a:r>
              <a:rPr lang="en-US" altLang="zh-CN" sz="2200" dirty="0"/>
              <a:t>)/</a:t>
            </a:r>
            <a:r>
              <a:rPr lang="en-US" altLang="zh-CN" sz="2200" dirty="0" err="1"/>
              <a:t>ln</a:t>
            </a:r>
            <a:r>
              <a:rPr lang="en-US" altLang="zh-CN" sz="2200" dirty="0"/>
              <a:t>(P</a:t>
            </a:r>
            <a:r>
              <a:rPr lang="en-US" altLang="zh-CN" sz="2200" dirty="0" smtClean="0"/>
              <a:t>)</a:t>
            </a:r>
          </a:p>
          <a:p>
            <a:pPr lvl="1">
              <a:lnSpc>
                <a:spcPct val="130000"/>
              </a:lnSpc>
              <a:spcBef>
                <a:spcPts val="0"/>
              </a:spcBef>
              <a:buFont typeface="Arial" pitchFamily="34" charset="0"/>
              <a:buChar char="•"/>
            </a:pPr>
            <a:r>
              <a:rPr lang="en-US" altLang="zh-CN" sz="1800" dirty="0" smtClean="0"/>
              <a:t>where </a:t>
            </a:r>
            <a:r>
              <a:rPr lang="en-US" altLang="zh-CN" sz="1800" dirty="0"/>
              <a:t>n is the </a:t>
            </a:r>
            <a:r>
              <a:rPr lang="en-US" altLang="zh-CN" sz="1800" dirty="0" smtClean="0"/>
              <a:t>number of variants, </a:t>
            </a:r>
            <a:r>
              <a:rPr lang="en-US" altLang="zh-CN" sz="1800" dirty="0"/>
              <a:t>CL </a:t>
            </a:r>
            <a:r>
              <a:rPr lang="en-US" altLang="zh-CN" sz="1800" dirty="0" smtClean="0"/>
              <a:t>is the </a:t>
            </a:r>
            <a:r>
              <a:rPr lang="en-US" altLang="zh-CN" sz="1800" dirty="0"/>
              <a:t>confidence level of detection, and P is the probability </a:t>
            </a:r>
            <a:r>
              <a:rPr lang="en-US" altLang="zh-CN" sz="1800" dirty="0" smtClean="0"/>
              <a:t>of detection.</a:t>
            </a:r>
          </a:p>
          <a:p>
            <a:pPr lvl="1">
              <a:lnSpc>
                <a:spcPct val="130000"/>
              </a:lnSpc>
              <a:spcBef>
                <a:spcPts val="0"/>
              </a:spcBef>
              <a:buFont typeface="Arial" pitchFamily="34" charset="0"/>
              <a:buChar char="•"/>
            </a:pPr>
            <a:r>
              <a:rPr lang="zh-CN" altLang="en-US" sz="2200" dirty="0" smtClean="0"/>
              <a:t>取</a:t>
            </a:r>
            <a:r>
              <a:rPr lang="en-US" altLang="zh-CN" sz="2200" b="1" dirty="0" smtClean="0"/>
              <a:t>95%</a:t>
            </a:r>
            <a:r>
              <a:rPr lang="zh-CN" altLang="en-US" sz="2200" b="1" dirty="0" smtClean="0"/>
              <a:t>的置信水平</a:t>
            </a:r>
            <a:r>
              <a:rPr lang="zh-CN" altLang="en-US" sz="2200" dirty="0" smtClean="0"/>
              <a:t>和</a:t>
            </a:r>
            <a:r>
              <a:rPr lang="en-US" altLang="zh-CN" sz="2200" b="1" dirty="0" smtClean="0"/>
              <a:t>95%</a:t>
            </a:r>
            <a:r>
              <a:rPr lang="zh-CN" altLang="en-US" sz="2200" b="1" dirty="0" smtClean="0"/>
              <a:t>的准确率</a:t>
            </a:r>
            <a:r>
              <a:rPr lang="zh-CN" altLang="en-US" sz="2200" dirty="0" smtClean="0"/>
              <a:t>，根据计算至少需要有</a:t>
            </a:r>
            <a:r>
              <a:rPr lang="en-US" altLang="zh-CN" sz="2200" b="1" dirty="0" smtClean="0"/>
              <a:t>59</a:t>
            </a:r>
            <a:r>
              <a:rPr lang="zh-CN" altLang="en-US" sz="2200" b="1" dirty="0" smtClean="0"/>
              <a:t>种</a:t>
            </a:r>
            <a:r>
              <a:rPr lang="zh-CN" altLang="en-US" sz="2200" dirty="0" smtClean="0"/>
              <a:t>不同的</a:t>
            </a:r>
            <a:r>
              <a:rPr lang="en-US" altLang="zh-CN" sz="2200" dirty="0" smtClean="0"/>
              <a:t>SNV</a:t>
            </a:r>
            <a:r>
              <a:rPr lang="zh-CN" altLang="en-US" sz="2200" dirty="0" smtClean="0"/>
              <a:t>、</a:t>
            </a:r>
            <a:r>
              <a:rPr lang="en-US" altLang="zh-CN" sz="2200" dirty="0" err="1" smtClean="0"/>
              <a:t>indels</a:t>
            </a:r>
            <a:r>
              <a:rPr lang="zh-CN" altLang="en-US" sz="2200" dirty="0" smtClean="0"/>
              <a:t>和复杂突变。</a:t>
            </a:r>
            <a:endParaRPr lang="en-US" altLang="zh-CN" sz="2200" dirty="0" smtClean="0"/>
          </a:p>
          <a:p>
            <a:pPr lvl="1">
              <a:lnSpc>
                <a:spcPct val="130000"/>
              </a:lnSpc>
              <a:spcBef>
                <a:spcPts val="0"/>
              </a:spcBef>
              <a:buFont typeface="Arial" pitchFamily="34" charset="0"/>
              <a:buChar char="•"/>
            </a:pPr>
            <a:r>
              <a:rPr lang="zh-CN" altLang="en-US" sz="2200" dirty="0" smtClean="0"/>
              <a:t>没有足够的突变类型用于验证，</a:t>
            </a:r>
            <a:r>
              <a:rPr lang="zh-CN" altLang="en-US" sz="2200" dirty="0"/>
              <a:t>应该在</a:t>
            </a:r>
            <a:r>
              <a:rPr lang="zh-CN" altLang="en-US" sz="2200" b="1" dirty="0"/>
              <a:t>检测报告中告知局限性</a:t>
            </a:r>
            <a:r>
              <a:rPr lang="zh-CN" altLang="en-US" sz="2200" dirty="0" smtClean="0"/>
              <a:t>。</a:t>
            </a:r>
            <a:endParaRPr lang="en-US" altLang="zh-CN" sz="2200" dirty="0"/>
          </a:p>
        </p:txBody>
      </p:sp>
      <p:sp>
        <p:nvSpPr>
          <p:cNvPr id="6" name="右弧形箭头 5">
            <a:hlinkClick r:id="rId2" action="ppaction://hlinksldjump"/>
          </p:cNvPr>
          <p:cNvSpPr/>
          <p:nvPr/>
        </p:nvSpPr>
        <p:spPr bwMode="auto">
          <a:xfrm>
            <a:off x="7812360" y="3212976"/>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387961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a:t>
            </a:r>
            <a:r>
              <a:rPr lang="zh-CN" altLang="en-US" dirty="0"/>
              <a:t>样本要求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samples</a:t>
            </a:r>
            <a:endParaRPr lang="zh-CN" altLang="en-US" dirty="0"/>
          </a:p>
        </p:txBody>
      </p:sp>
      <p:sp>
        <p:nvSpPr>
          <p:cNvPr id="5" name="内容占位符 2"/>
          <p:cNvSpPr>
            <a:spLocks noGrp="1"/>
          </p:cNvSpPr>
          <p:nvPr>
            <p:ph idx="1"/>
          </p:nvPr>
        </p:nvSpPr>
        <p:spPr>
          <a:xfrm>
            <a:off x="179512" y="1844824"/>
            <a:ext cx="8568952" cy="4896544"/>
          </a:xfrm>
        </p:spPr>
        <p:txBody>
          <a:bodyPr/>
          <a:lstStyle/>
          <a:p>
            <a:pPr>
              <a:lnSpc>
                <a:spcPct val="150000"/>
              </a:lnSpc>
              <a:spcBef>
                <a:spcPts val="0"/>
              </a:spcBef>
              <a:buFont typeface="Arial" pitchFamily="34" charset="0"/>
              <a:buChar char="•"/>
            </a:pPr>
            <a:r>
              <a:rPr lang="en-US" altLang="zh-CN" sz="2200" b="1" dirty="0"/>
              <a:t>Failure to Detect a Variant in the Validation Sample </a:t>
            </a:r>
            <a:r>
              <a:rPr lang="en-US" altLang="zh-CN" sz="2200" b="1" dirty="0" smtClean="0"/>
              <a:t>Set</a:t>
            </a:r>
            <a:r>
              <a:rPr lang="en-US" altLang="zh-CN" sz="2200" dirty="0" smtClean="0"/>
              <a:t/>
            </a:r>
            <a:br>
              <a:rPr lang="en-US" altLang="zh-CN" sz="2200" dirty="0" smtClean="0"/>
            </a:br>
            <a:r>
              <a:rPr lang="zh-CN" altLang="en-US" sz="2200" dirty="0" smtClean="0">
                <a:solidFill>
                  <a:srgbClr val="002060"/>
                </a:solidFill>
                <a:latin typeface="华文楷体" pitchFamily="2" charset="-122"/>
                <a:ea typeface="华文楷体" pitchFamily="2" charset="-122"/>
              </a:rPr>
              <a:t>未成功检测出突变</a:t>
            </a:r>
            <a:endParaRPr lang="en-US" altLang="zh-CN" sz="2200" dirty="0" smtClean="0">
              <a:solidFill>
                <a:srgbClr val="002060"/>
              </a:solidFill>
              <a:latin typeface="华文楷体" pitchFamily="2" charset="-122"/>
              <a:ea typeface="华文楷体" pitchFamily="2" charset="-122"/>
            </a:endParaRPr>
          </a:p>
          <a:p>
            <a:pPr lvl="1">
              <a:lnSpc>
                <a:spcPct val="150000"/>
              </a:lnSpc>
              <a:spcBef>
                <a:spcPts val="0"/>
              </a:spcBef>
              <a:buFont typeface="Arial" pitchFamily="34" charset="0"/>
              <a:buChar char="•"/>
            </a:pPr>
            <a:r>
              <a:rPr lang="zh-CN" altLang="en-US" sz="2200" b="1" dirty="0" smtClean="0"/>
              <a:t>解决方法：</a:t>
            </a:r>
            <a:endParaRPr lang="en-US" altLang="zh-CN" sz="2200" b="1" dirty="0" smtClean="0"/>
          </a:p>
          <a:p>
            <a:pPr lvl="2">
              <a:lnSpc>
                <a:spcPct val="150000"/>
              </a:lnSpc>
              <a:spcBef>
                <a:spcPts val="0"/>
              </a:spcBef>
              <a:buFont typeface="Wingdings" pitchFamily="2" charset="2"/>
              <a:buChar char="Ø"/>
            </a:pPr>
            <a:r>
              <a:rPr lang="zh-CN" altLang="en-US" sz="2200" dirty="0" smtClean="0"/>
              <a:t>用可视化的方法审核数据</a:t>
            </a:r>
            <a:r>
              <a:rPr lang="en-US" altLang="zh-CN" sz="2200" dirty="0" smtClean="0"/>
              <a:t>(visual method, </a:t>
            </a:r>
            <a:r>
              <a:rPr lang="en-US" altLang="zh-CN" sz="2200" dirty="0" err="1" smtClean="0"/>
              <a:t>eg</a:t>
            </a:r>
            <a:r>
              <a:rPr lang="en-US" altLang="zh-CN" sz="2200" dirty="0" smtClean="0"/>
              <a:t>, using IGV);</a:t>
            </a:r>
          </a:p>
          <a:p>
            <a:pPr lvl="2">
              <a:lnSpc>
                <a:spcPct val="150000"/>
              </a:lnSpc>
              <a:spcBef>
                <a:spcPts val="0"/>
              </a:spcBef>
              <a:buFont typeface="Wingdings" pitchFamily="2" charset="2"/>
              <a:buChar char="Ø"/>
            </a:pPr>
            <a:r>
              <a:rPr lang="zh-CN" altLang="en-US" sz="2200" dirty="0"/>
              <a:t>样本被破坏或不合适需要更换成合适的样本；</a:t>
            </a:r>
            <a:endParaRPr lang="en-US" altLang="zh-CN" sz="2200" dirty="0"/>
          </a:p>
          <a:p>
            <a:pPr lvl="2">
              <a:lnSpc>
                <a:spcPct val="150000"/>
              </a:lnSpc>
              <a:spcBef>
                <a:spcPts val="0"/>
              </a:spcBef>
              <a:buFont typeface="Wingdings" pitchFamily="2" charset="2"/>
              <a:buChar char="Ø"/>
            </a:pPr>
            <a:r>
              <a:rPr lang="zh-CN" altLang="en-US" sz="2200" dirty="0"/>
              <a:t>样本合适，需要先调整分析流程及参数，不应该贸然更换样本。</a:t>
            </a:r>
            <a:endParaRPr lang="en-US" altLang="zh-CN" sz="2200" dirty="0"/>
          </a:p>
        </p:txBody>
      </p:sp>
    </p:spTree>
    <p:extLst>
      <p:ext uri="{BB962C8B-B14F-4D97-AF65-F5344CB8AC3E}">
        <p14:creationId xmlns:p14="http://schemas.microsoft.com/office/powerpoint/2010/main" val="25480502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3.6.2  </a:t>
            </a:r>
            <a:r>
              <a:rPr lang="zh-CN" altLang="en-US" dirty="0" smtClean="0"/>
              <a:t>样本</a:t>
            </a:r>
            <a:r>
              <a:rPr lang="zh-CN" altLang="en-US" dirty="0"/>
              <a:t>标识符</a:t>
            </a:r>
            <a:endParaRPr lang="zh-CN" altLang="en-US" dirty="0"/>
          </a:p>
        </p:txBody>
      </p:sp>
      <p:sp>
        <p:nvSpPr>
          <p:cNvPr id="4" name="文本占位符 3"/>
          <p:cNvSpPr>
            <a:spLocks noGrp="1"/>
          </p:cNvSpPr>
          <p:nvPr>
            <p:ph type="body" sz="quarter" idx="10"/>
          </p:nvPr>
        </p:nvSpPr>
        <p:spPr>
          <a:xfrm>
            <a:off x="2051720" y="1340768"/>
            <a:ext cx="7200800" cy="360040"/>
          </a:xfrm>
        </p:spPr>
        <p:txBody>
          <a:bodyPr/>
          <a:lstStyle/>
          <a:p>
            <a:r>
              <a:rPr lang="en-US" altLang="zh-CN" dirty="0" smtClean="0"/>
              <a:t>Sample identifier</a:t>
            </a:r>
            <a:endParaRPr lang="zh-CN" altLang="en-US" dirty="0"/>
          </a:p>
        </p:txBody>
      </p:sp>
      <p:sp>
        <p:nvSpPr>
          <p:cNvPr id="5" name="内容占位符 2"/>
          <p:cNvSpPr>
            <a:spLocks noGrp="1"/>
          </p:cNvSpPr>
          <p:nvPr>
            <p:ph idx="1"/>
          </p:nvPr>
        </p:nvSpPr>
        <p:spPr>
          <a:xfrm>
            <a:off x="251520" y="2153925"/>
            <a:ext cx="8496943" cy="3507323"/>
          </a:xfrm>
        </p:spPr>
        <p:txBody>
          <a:bodyPr/>
          <a:lstStyle/>
          <a:p>
            <a:pPr marL="457200" indent="-457200">
              <a:lnSpc>
                <a:spcPct val="120000"/>
              </a:lnSpc>
              <a:spcBef>
                <a:spcPts val="1800"/>
              </a:spcBef>
              <a:buFont typeface="+mj-lt"/>
              <a:buAutoNum type="arabicPeriod" startAt="10"/>
            </a:pPr>
            <a:r>
              <a:rPr lang="en-US" altLang="zh-CN" b="1" dirty="0" smtClean="0"/>
              <a:t>identity </a:t>
            </a:r>
            <a:r>
              <a:rPr lang="en-US" altLang="zh-CN" b="1" dirty="0"/>
              <a:t>of the sample must be preserved throughout each step of the NGS bioinformatics pipeline with </a:t>
            </a:r>
            <a:r>
              <a:rPr lang="en-US" altLang="zh-CN" b="1" dirty="0" smtClean="0"/>
              <a:t>a minimum </a:t>
            </a:r>
            <a:r>
              <a:rPr lang="en-US" altLang="zh-CN" b="1" dirty="0"/>
              <a:t>of four unique identifiers, including a unique location identifier within the content of each data file </a:t>
            </a:r>
            <a:r>
              <a:rPr lang="en-US" altLang="zh-CN" b="1" dirty="0" smtClean="0"/>
              <a:t>read and/or </a:t>
            </a:r>
            <a:r>
              <a:rPr lang="en-US" altLang="zh-CN" b="1" dirty="0"/>
              <a:t>generated by the </a:t>
            </a:r>
            <a:r>
              <a:rPr lang="en-US" altLang="zh-CN" b="1" dirty="0" smtClean="0"/>
              <a:t>pipeline.</a:t>
            </a:r>
            <a:r>
              <a:rPr lang="en-US" altLang="zh-CN" dirty="0" smtClean="0"/>
              <a:t/>
            </a:r>
            <a:br>
              <a:rPr lang="en-US" altLang="zh-CN" dirty="0" smtClean="0"/>
            </a:br>
            <a:r>
              <a:rPr lang="zh-CN" altLang="en-US" dirty="0" smtClean="0">
                <a:solidFill>
                  <a:srgbClr val="002060"/>
                </a:solidFill>
              </a:rPr>
              <a:t>在生信分析的每一步流程中，样本至少需要包含</a:t>
            </a:r>
            <a:r>
              <a:rPr lang="en-US" altLang="zh-CN" dirty="0" smtClean="0">
                <a:solidFill>
                  <a:srgbClr val="002060"/>
                </a:solidFill>
              </a:rPr>
              <a:t>4</a:t>
            </a:r>
            <a:r>
              <a:rPr lang="zh-CN" altLang="en-US" dirty="0" smtClean="0">
                <a:solidFill>
                  <a:srgbClr val="002060"/>
                </a:solidFill>
              </a:rPr>
              <a:t>个唯一标识符（需要包含于数据文件内由流程产生供流程读取）。</a:t>
            </a:r>
            <a:endParaRPr lang="en-US" altLang="zh-CN" dirty="0" smtClean="0"/>
          </a:p>
        </p:txBody>
      </p:sp>
    </p:spTree>
    <p:extLst>
      <p:ext uri="{BB962C8B-B14F-4D97-AF65-F5344CB8AC3E}">
        <p14:creationId xmlns:p14="http://schemas.microsoft.com/office/powerpoint/2010/main" val="30635331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179512" y="1844824"/>
            <a:ext cx="8784976" cy="4896544"/>
          </a:xfrm>
        </p:spPr>
        <p:txBody>
          <a:bodyPr/>
          <a:lstStyle/>
          <a:p>
            <a:pPr>
              <a:lnSpc>
                <a:spcPct val="120000"/>
              </a:lnSpc>
              <a:spcBef>
                <a:spcPts val="0"/>
              </a:spcBef>
              <a:buFont typeface="Arial" pitchFamily="34" charset="0"/>
              <a:buChar char="•"/>
            </a:pPr>
            <a:r>
              <a:rPr lang="en-US" altLang="zh-CN" sz="2500" b="1" dirty="0" smtClean="0"/>
              <a:t>Unique Identifiers</a:t>
            </a:r>
          </a:p>
          <a:p>
            <a:pPr lvl="1">
              <a:spcBef>
                <a:spcPts val="1200"/>
              </a:spcBef>
              <a:buFont typeface="Arial" pitchFamily="34" charset="0"/>
              <a:buChar char="•"/>
            </a:pPr>
            <a:r>
              <a:rPr lang="zh-CN" altLang="en-US" sz="2100" b="1" dirty="0" smtClean="0"/>
              <a:t>四种唯一标识符：</a:t>
            </a:r>
            <a:endParaRPr lang="en-US" altLang="zh-CN" sz="2100" b="1" dirty="0"/>
          </a:p>
          <a:p>
            <a:pPr marL="457200" lvl="1" indent="0">
              <a:spcBef>
                <a:spcPts val="1200"/>
              </a:spcBef>
              <a:buNone/>
            </a:pPr>
            <a:r>
              <a:rPr lang="zh-CN" altLang="en-US" sz="2100" dirty="0" smtClean="0"/>
              <a:t>唯一样本标识符、病人标识符、运转标识符、实验室标识符</a:t>
            </a:r>
            <a:endParaRPr lang="en-US" altLang="zh-CN" sz="2100" dirty="0" smtClean="0"/>
          </a:p>
          <a:p>
            <a:pPr lvl="1">
              <a:spcBef>
                <a:spcPts val="1200"/>
              </a:spcBef>
              <a:buFont typeface="Arial" pitchFamily="34" charset="0"/>
              <a:buChar char="•"/>
            </a:pPr>
            <a:r>
              <a:rPr lang="zh-CN" altLang="en-US" sz="2100" b="1" dirty="0" smtClean="0"/>
              <a:t>常用生信文件格式缺陷：</a:t>
            </a:r>
            <a:endParaRPr lang="en-US" altLang="zh-CN" sz="2100" b="1" dirty="0" smtClean="0"/>
          </a:p>
          <a:p>
            <a:pPr marL="457200" lvl="1" indent="0">
              <a:spcBef>
                <a:spcPts val="1200"/>
              </a:spcBef>
              <a:buNone/>
            </a:pPr>
            <a:r>
              <a:rPr lang="zh-CN" altLang="en-US" sz="2100" dirty="0" smtClean="0"/>
              <a:t>由科研发展而来，不够严谨全面，包含序列突变、比对等信息，不包含样本、病人、运转和实验室信息。</a:t>
            </a:r>
            <a:endParaRPr lang="en-US" altLang="zh-CN" sz="2100" dirty="0" smtClean="0"/>
          </a:p>
          <a:p>
            <a:pPr lvl="1">
              <a:spcBef>
                <a:spcPts val="1200"/>
              </a:spcBef>
              <a:buFont typeface="Arial" pitchFamily="34" charset="0"/>
              <a:buChar char="•"/>
            </a:pPr>
            <a:r>
              <a:rPr lang="zh-CN" altLang="en-US" sz="2100" b="1" dirty="0" smtClean="0"/>
              <a:t>其他：</a:t>
            </a:r>
            <a:endParaRPr lang="en-US" altLang="zh-CN" sz="2100" b="1" dirty="0" smtClean="0"/>
          </a:p>
          <a:p>
            <a:pPr lvl="1">
              <a:spcBef>
                <a:spcPts val="1200"/>
              </a:spcBef>
              <a:buFont typeface="Wingdings" pitchFamily="2" charset="2"/>
              <a:buChar char="Ø"/>
            </a:pPr>
            <a:r>
              <a:rPr lang="zh-CN" altLang="en-US" sz="2100" dirty="0" smtClean="0"/>
              <a:t>基于</a:t>
            </a:r>
            <a:r>
              <a:rPr lang="en-US" altLang="zh-CN" sz="2100" dirty="0" smtClean="0"/>
              <a:t>SNP</a:t>
            </a:r>
            <a:r>
              <a:rPr lang="zh-CN" altLang="en-US" sz="2100" dirty="0" smtClean="0"/>
              <a:t>的病人“指纹”标识符，</a:t>
            </a:r>
            <a:endParaRPr lang="en-US" altLang="zh-CN" sz="2100" dirty="0" smtClean="0"/>
          </a:p>
          <a:p>
            <a:pPr lvl="1">
              <a:spcBef>
                <a:spcPts val="1200"/>
              </a:spcBef>
              <a:buFont typeface="Wingdings" pitchFamily="2" charset="2"/>
              <a:buChar char="Ø"/>
            </a:pPr>
            <a:r>
              <a:rPr lang="en-US" altLang="zh-CN" sz="2100" b="1" dirty="0" smtClean="0"/>
              <a:t>Health level 7</a:t>
            </a:r>
            <a:r>
              <a:rPr lang="zh-CN" altLang="en-US" sz="2100" b="1" dirty="0" smtClean="0"/>
              <a:t>：</a:t>
            </a:r>
            <a:r>
              <a:rPr lang="en-US" altLang="zh-CN" sz="2100" dirty="0"/>
              <a:t>(Health Level Seven </a:t>
            </a:r>
            <a:r>
              <a:rPr lang="en-US" altLang="zh-CN" sz="2100" dirty="0" smtClean="0"/>
              <a:t>International,</a:t>
            </a:r>
            <a:br>
              <a:rPr lang="en-US" altLang="zh-CN" sz="2100" dirty="0" smtClean="0"/>
            </a:br>
            <a:r>
              <a:rPr lang="en-US" altLang="zh-CN" sz="2100" dirty="0" smtClean="0"/>
              <a:t>http://www.hl7.org</a:t>
            </a:r>
            <a:r>
              <a:rPr lang="en-US" altLang="zh-CN" sz="2100" dirty="0"/>
              <a:t>, last accessed March 23, 2017). </a:t>
            </a:r>
            <a:endParaRPr lang="en-US" altLang="zh-CN" sz="21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42087"/>
            <a:ext cx="8424936" cy="405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3.6.2  </a:t>
            </a:r>
            <a:r>
              <a:rPr lang="zh-CN" altLang="en-US" dirty="0"/>
              <a:t>样本标识符</a:t>
            </a:r>
            <a:endParaRPr lang="zh-CN" altLang="en-US" dirty="0"/>
          </a:p>
        </p:txBody>
      </p:sp>
      <p:sp>
        <p:nvSpPr>
          <p:cNvPr id="7" name="文本占位符 3"/>
          <p:cNvSpPr>
            <a:spLocks noGrp="1"/>
          </p:cNvSpPr>
          <p:nvPr>
            <p:ph type="body" sz="quarter" idx="10"/>
          </p:nvPr>
        </p:nvSpPr>
        <p:spPr>
          <a:xfrm>
            <a:off x="2051720" y="1340768"/>
            <a:ext cx="7200800" cy="360040"/>
          </a:xfrm>
        </p:spPr>
        <p:txBody>
          <a:bodyPr/>
          <a:lstStyle/>
          <a:p>
            <a:r>
              <a:rPr lang="en-US" altLang="zh-CN" dirty="0" smtClean="0"/>
              <a:t>Sample identifier</a:t>
            </a:r>
            <a:endParaRPr lang="zh-CN" altLang="en-US" dirty="0"/>
          </a:p>
        </p:txBody>
      </p:sp>
    </p:spTree>
    <p:extLst>
      <p:ext uri="{BB962C8B-B14F-4D97-AF65-F5344CB8AC3E}">
        <p14:creationId xmlns:p14="http://schemas.microsoft.com/office/powerpoint/2010/main" val="397306440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3.6.3  </a:t>
            </a:r>
            <a:r>
              <a:rPr lang="en-US" altLang="zh-CN" i="1" dirty="0" smtClean="0"/>
              <a:t>In </a:t>
            </a:r>
            <a:r>
              <a:rPr lang="en-US" altLang="zh-CN" i="1" dirty="0" err="1" smtClean="0"/>
              <a:t>silico</a:t>
            </a:r>
            <a:r>
              <a:rPr lang="en-US" altLang="zh-CN" i="1" dirty="0" smtClean="0"/>
              <a:t> </a:t>
            </a:r>
            <a:r>
              <a:rPr lang="zh-CN" altLang="en-US" dirty="0" smtClean="0"/>
              <a:t>样本</a:t>
            </a:r>
            <a:endParaRPr lang="zh-CN" altLang="en-US" dirty="0"/>
          </a:p>
        </p:txBody>
      </p:sp>
      <p:sp>
        <p:nvSpPr>
          <p:cNvPr id="4" name="文本占位符 3"/>
          <p:cNvSpPr>
            <a:spLocks noGrp="1"/>
          </p:cNvSpPr>
          <p:nvPr>
            <p:ph type="body" sz="quarter" idx="10"/>
          </p:nvPr>
        </p:nvSpPr>
        <p:spPr>
          <a:xfrm>
            <a:off x="1979712" y="1340768"/>
            <a:ext cx="6120680" cy="360040"/>
          </a:xfrm>
        </p:spPr>
        <p:txBody>
          <a:bodyPr/>
          <a:lstStyle/>
          <a:p>
            <a:r>
              <a:rPr lang="en-US" altLang="zh-CN" i="1" dirty="0" smtClean="0"/>
              <a:t>In </a:t>
            </a:r>
            <a:r>
              <a:rPr lang="en-US" altLang="zh-CN" i="1" dirty="0" err="1"/>
              <a:t>silico</a:t>
            </a:r>
            <a:r>
              <a:rPr lang="en-US" altLang="zh-CN" i="1" dirty="0"/>
              <a:t> </a:t>
            </a:r>
            <a:r>
              <a:rPr lang="en-US" altLang="zh-CN" i="1" dirty="0" smtClean="0"/>
              <a:t> </a:t>
            </a:r>
            <a:r>
              <a:rPr lang="en-US" altLang="zh-CN" dirty="0" smtClean="0"/>
              <a:t>validation</a:t>
            </a:r>
            <a:endParaRPr lang="en-US" altLang="zh-CN" dirty="0"/>
          </a:p>
        </p:txBody>
      </p:sp>
      <p:sp>
        <p:nvSpPr>
          <p:cNvPr id="5" name="内容占位符 2"/>
          <p:cNvSpPr>
            <a:spLocks noGrp="1"/>
          </p:cNvSpPr>
          <p:nvPr>
            <p:ph idx="1"/>
          </p:nvPr>
        </p:nvSpPr>
        <p:spPr>
          <a:xfrm>
            <a:off x="449339" y="2348880"/>
            <a:ext cx="8155109" cy="2880320"/>
          </a:xfrm>
        </p:spPr>
        <p:txBody>
          <a:bodyPr/>
          <a:lstStyle/>
          <a:p>
            <a:pPr marL="457200" indent="-457200">
              <a:lnSpc>
                <a:spcPct val="120000"/>
              </a:lnSpc>
              <a:spcBef>
                <a:spcPts val="1800"/>
              </a:spcBef>
              <a:buFont typeface="+mj-lt"/>
              <a:buAutoNum type="arabicPeriod" startAt="14"/>
            </a:pPr>
            <a:r>
              <a:rPr lang="en-US" altLang="zh-CN" b="1" dirty="0" smtClean="0"/>
              <a:t>In </a:t>
            </a:r>
            <a:r>
              <a:rPr lang="en-US" altLang="zh-CN" b="1" dirty="0" err="1"/>
              <a:t>silico</a:t>
            </a:r>
            <a:r>
              <a:rPr lang="en-US" altLang="zh-CN" b="1" dirty="0"/>
              <a:t> validation can be used to supplement the validation of the bioinformatics pipeline but shall not be used </a:t>
            </a:r>
            <a:r>
              <a:rPr lang="en-US" altLang="zh-CN" b="1" dirty="0" smtClean="0"/>
              <a:t>in lieu </a:t>
            </a:r>
            <a:r>
              <a:rPr lang="en-US" altLang="zh-CN" b="1" dirty="0"/>
              <a:t>of end-to-end validation of the bioinformatics pipelines using human samples</a:t>
            </a:r>
            <a:r>
              <a:rPr lang="en-US" altLang="zh-CN" dirty="0" smtClean="0"/>
              <a:t/>
            </a:r>
            <a:br>
              <a:rPr lang="en-US" altLang="zh-CN" dirty="0" smtClean="0"/>
            </a:br>
            <a:r>
              <a:rPr lang="zh-CN" altLang="en-US" b="1" dirty="0" smtClean="0">
                <a:solidFill>
                  <a:srgbClr val="002060"/>
                </a:solidFill>
              </a:rPr>
              <a:t>计算机模拟</a:t>
            </a:r>
            <a:r>
              <a:rPr lang="zh-CN" altLang="en-US" b="1" dirty="0">
                <a:solidFill>
                  <a:srgbClr val="002060"/>
                </a:solidFill>
              </a:rPr>
              <a:t>的验证方法</a:t>
            </a:r>
            <a:r>
              <a:rPr lang="zh-CN" altLang="en-US" dirty="0">
                <a:solidFill>
                  <a:srgbClr val="002060"/>
                </a:solidFill>
              </a:rPr>
              <a:t>可以作为一种</a:t>
            </a:r>
            <a:r>
              <a:rPr lang="zh-CN" altLang="en-US" b="1" dirty="0">
                <a:solidFill>
                  <a:srgbClr val="002060"/>
                </a:solidFill>
              </a:rPr>
              <a:t>补充</a:t>
            </a:r>
            <a:r>
              <a:rPr lang="zh-CN" altLang="en-US" dirty="0">
                <a:solidFill>
                  <a:srgbClr val="002060"/>
                </a:solidFill>
              </a:rPr>
              <a:t>，但是不能完全替代整个的生信分析流程的验证。</a:t>
            </a:r>
            <a:endParaRPr lang="en-US" altLang="zh-CN" dirty="0" smtClean="0"/>
          </a:p>
        </p:txBody>
      </p:sp>
    </p:spTree>
    <p:extLst>
      <p:ext uri="{BB962C8B-B14F-4D97-AF65-F5344CB8AC3E}">
        <p14:creationId xmlns:p14="http://schemas.microsoft.com/office/powerpoint/2010/main" val="3780334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502430"/>
            <a:ext cx="4032448" cy="5022914"/>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定义</a:t>
            </a:r>
            <a:r>
              <a:rPr lang="zh-CN" altLang="en-US" b="1" dirty="0">
                <a:solidFill>
                  <a:srgbClr val="FF0000"/>
                </a:solidFill>
                <a:latin typeface="华文细黑" pitchFamily="2" charset="-122"/>
                <a:ea typeface="华文细黑" pitchFamily="2" charset="-122"/>
                <a:cs typeface="Arial" pitchFamily="34" charset="0"/>
              </a:rPr>
              <a:t>及</a:t>
            </a:r>
            <a:r>
              <a:rPr lang="zh-CN" altLang="en-US" b="1" dirty="0" smtClean="0">
                <a:solidFill>
                  <a:srgbClr val="FF0000"/>
                </a:solidFill>
                <a:latin typeface="华文细黑" pitchFamily="2" charset="-122"/>
                <a:ea typeface="华文细黑" pitchFamily="2" charset="-122"/>
                <a:cs typeface="Arial" pitchFamily="34" charset="0"/>
              </a:rPr>
              <a:t>术语</a:t>
            </a:r>
            <a:endParaRPr lang="en-US" altLang="zh-CN" b="1" dirty="0" smtClean="0">
              <a:solidFill>
                <a:srgbClr val="FF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具体流程</a:t>
            </a:r>
            <a:endParaRPr lang="en-US" altLang="zh-CN" b="1" dirty="0" smtClean="0">
              <a:solidFill>
                <a:srgbClr val="FF0000"/>
              </a:solidFill>
              <a:latin typeface="华文细黑" pitchFamily="2" charset="-122"/>
              <a:ea typeface="华文细黑" pitchFamily="2" charset="-122"/>
              <a:cs typeface="Arial" pitchFamily="34" charset="0"/>
            </a:endParaRPr>
          </a:p>
          <a:p>
            <a:pPr>
              <a:lnSpc>
                <a:spcPct val="120000"/>
              </a:lnSpc>
              <a:spcBef>
                <a:spcPts val="600"/>
              </a:spcBef>
              <a:spcAft>
                <a:spcPts val="600"/>
              </a:spcAft>
              <a:buClr>
                <a:srgbClr val="FF0000"/>
              </a:buClr>
              <a:buBlip>
                <a:blip r:embed="rId2"/>
              </a:buBlip>
            </a:pPr>
            <a:r>
              <a:rPr lang="zh-CN" altLang="en-US" sz="2400" b="1" dirty="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研究</a:t>
            </a:r>
            <a:r>
              <a:rPr lang="zh-CN" altLang="en-US" b="1" dirty="0">
                <a:solidFill>
                  <a:srgbClr val="000000"/>
                </a:solidFill>
                <a:latin typeface="华文细黑" pitchFamily="2" charset="-122"/>
                <a:ea typeface="华文细黑" pitchFamily="2" charset="-122"/>
                <a:cs typeface="Arial" pitchFamily="34" charset="0"/>
              </a:rPr>
              <a:t>范围</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研究局限</a:t>
            </a:r>
            <a:endParaRPr lang="en-US" altLang="zh-CN"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文献系统性</a:t>
            </a:r>
            <a:r>
              <a:rPr lang="zh-CN" altLang="en-US" b="1" dirty="0" smtClean="0">
                <a:solidFill>
                  <a:srgbClr val="000000"/>
                </a:solidFill>
                <a:latin typeface="华文细黑" pitchFamily="2" charset="-122"/>
                <a:ea typeface="华文细黑" pitchFamily="2" charset="-122"/>
                <a:cs typeface="Arial" pitchFamily="34" charset="0"/>
              </a:rPr>
              <a:t>调研</a:t>
            </a:r>
            <a:endParaRPr lang="en-US" altLang="zh-CN" b="1" dirty="0">
              <a:solidFill>
                <a:srgbClr val="00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3600400" cy="4425827"/>
          </a:xfrm>
          <a:prstGeom prst="rect">
            <a:avLst/>
          </a:prstGeom>
          <a:noFill/>
          <a:ln w="9525">
            <a:noFill/>
            <a:miter lim="800000"/>
            <a:headEnd/>
            <a:tailEnd/>
          </a:ln>
        </p:spPr>
        <p:txBody>
          <a:bodyPr wrap="square">
            <a:spAutoFit/>
          </a:bodyPr>
          <a:lstStyle/>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必要性</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隐私保护及子成分的验证</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实验室</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数据文件要求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样本</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质量控制</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解读要求</a:t>
            </a:r>
            <a:endParaRPr lang="en-US" altLang="zh-CN" b="1" dirty="0" smtClean="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342921018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en-US" altLang="zh-CN" i="1" dirty="0"/>
              <a:t>In </a:t>
            </a:r>
            <a:r>
              <a:rPr lang="en-US" altLang="zh-CN" i="1" dirty="0" err="1"/>
              <a:t>silico</a:t>
            </a:r>
            <a:r>
              <a:rPr lang="en-US" altLang="zh-CN" i="1" dirty="0"/>
              <a:t> </a:t>
            </a:r>
            <a:r>
              <a:rPr lang="zh-CN" altLang="en-US" dirty="0"/>
              <a:t>样本</a:t>
            </a:r>
            <a:endParaRPr lang="zh-CN" altLang="en-US" dirty="0"/>
          </a:p>
        </p:txBody>
      </p:sp>
      <p:sp>
        <p:nvSpPr>
          <p:cNvPr id="5" name="内容占位符 2"/>
          <p:cNvSpPr>
            <a:spLocks noGrp="1"/>
          </p:cNvSpPr>
          <p:nvPr>
            <p:ph idx="1"/>
          </p:nvPr>
        </p:nvSpPr>
        <p:spPr>
          <a:xfrm>
            <a:off x="35496" y="2132856"/>
            <a:ext cx="8784976" cy="4896544"/>
          </a:xfrm>
        </p:spPr>
        <p:txBody>
          <a:bodyPr/>
          <a:lstStyle/>
          <a:p>
            <a:pPr marL="457200" lvl="1" indent="0">
              <a:lnSpc>
                <a:spcPct val="120000"/>
              </a:lnSpc>
              <a:spcBef>
                <a:spcPts val="1200"/>
              </a:spcBef>
              <a:buNone/>
            </a:pPr>
            <a:r>
              <a:rPr lang="zh-CN" altLang="en-US" sz="2200" dirty="0" smtClean="0"/>
              <a:t>现实</a:t>
            </a:r>
            <a:r>
              <a:rPr lang="zh-CN" altLang="en-US" sz="2200" dirty="0" smtClean="0"/>
              <a:t>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a:p>
          <a:p>
            <a:pPr lvl="1">
              <a:lnSpc>
                <a:spcPct val="120000"/>
              </a:lnSpc>
              <a:spcBef>
                <a:spcPts val="1200"/>
              </a:spcBef>
              <a:buFont typeface="Arial" pitchFamily="34" charset="0"/>
              <a:buChar char="•"/>
            </a:pPr>
            <a:r>
              <a:rPr lang="zh-CN" altLang="en-US" sz="2200" b="1" dirty="0"/>
              <a:t>多</a:t>
            </a:r>
            <a:r>
              <a:rPr lang="zh-CN" altLang="en-US" sz="2200" b="1" dirty="0" smtClean="0"/>
              <a:t>组机构</a:t>
            </a:r>
            <a:r>
              <a:rPr lang="en-US" altLang="zh-CN" sz="2200" b="1" dirty="0" smtClean="0"/>
              <a:t>FASTQ</a:t>
            </a:r>
            <a:r>
              <a:rPr lang="zh-CN" altLang="en-US" sz="2200" b="1" dirty="0" smtClean="0"/>
              <a:t>数据分享</a:t>
            </a:r>
            <a:r>
              <a:rPr lang="en-US" altLang="zh-CN" sz="2200" b="1" dirty="0" smtClean="0"/>
              <a:t>(Davis et al.)</a:t>
            </a:r>
            <a:endParaRPr lang="en-US" altLang="zh-CN" sz="2200" b="1" dirty="0"/>
          </a:p>
          <a:p>
            <a:pPr lvl="2">
              <a:lnSpc>
                <a:spcPct val="150000"/>
              </a:lnSpc>
              <a:spcBef>
                <a:spcPts val="0"/>
              </a:spcBef>
              <a:buFont typeface="Wingdings" pitchFamily="2" charset="2"/>
              <a:buChar char="Ø"/>
            </a:pPr>
            <a:r>
              <a:rPr lang="zh-CN" altLang="en-US" sz="2200" b="1" dirty="0" smtClean="0"/>
              <a:t>样本</a:t>
            </a:r>
            <a:r>
              <a:rPr lang="zh-CN" altLang="en-US" sz="2200" b="1" dirty="0"/>
              <a:t>类型：</a:t>
            </a:r>
            <a:r>
              <a:rPr lang="zh-CN" altLang="en-US" sz="2200" dirty="0"/>
              <a:t>实体瘤</a:t>
            </a:r>
            <a:r>
              <a:rPr lang="zh-CN" altLang="en-US" sz="2200" dirty="0" smtClean="0"/>
              <a:t>样品</a:t>
            </a:r>
            <a:r>
              <a:rPr lang="en-US" altLang="zh-CN" sz="2200" dirty="0" smtClean="0"/>
              <a:t>(solid tumor samples)</a:t>
            </a:r>
          </a:p>
          <a:p>
            <a:pPr lvl="2">
              <a:lnSpc>
                <a:spcPct val="150000"/>
              </a:lnSpc>
              <a:spcBef>
                <a:spcPts val="0"/>
              </a:spcBef>
              <a:buFont typeface="Wingdings" pitchFamily="2" charset="2"/>
              <a:buChar char="Ø"/>
            </a:pPr>
            <a:r>
              <a:rPr lang="zh-CN" altLang="en-US" sz="2200" b="1" dirty="0" smtClean="0"/>
              <a:t>研究过程：</a:t>
            </a:r>
            <a:r>
              <a:rPr lang="zh-CN" altLang="en-US" sz="2200" dirty="0" smtClean="0"/>
              <a:t>几个实验室用同样类型的文库和机器生成数据进行共享，分别使用各自的生信方法进行数据分析。</a:t>
            </a:r>
            <a:endParaRPr lang="en-US" altLang="zh-CN" sz="2200" dirty="0" smtClean="0"/>
          </a:p>
          <a:p>
            <a:pPr lvl="2">
              <a:lnSpc>
                <a:spcPct val="150000"/>
              </a:lnSpc>
              <a:spcBef>
                <a:spcPts val="0"/>
              </a:spcBef>
              <a:buFont typeface="Wingdings" pitchFamily="2" charset="2"/>
              <a:buChar char="Ø"/>
            </a:pPr>
            <a:r>
              <a:rPr lang="zh-CN" altLang="en-US" sz="2200" b="1" dirty="0" smtClean="0"/>
              <a:t>研究结果：</a:t>
            </a:r>
            <a:r>
              <a:rPr lang="zh-CN" altLang="en-US" sz="2200" dirty="0" smtClean="0"/>
              <a:t>在</a:t>
            </a:r>
            <a:r>
              <a:rPr lang="en-US" altLang="zh-CN" sz="2200" dirty="0" smtClean="0"/>
              <a:t>SNV</a:t>
            </a:r>
            <a:r>
              <a:rPr lang="zh-CN" altLang="en-US" sz="2200" dirty="0" smtClean="0"/>
              <a:t>的识别上高度一致，在</a:t>
            </a:r>
            <a:r>
              <a:rPr lang="en-US" altLang="zh-CN" sz="2200" dirty="0" err="1" smtClean="0"/>
              <a:t>indels</a:t>
            </a:r>
            <a:r>
              <a:rPr lang="zh-CN" altLang="en-US" sz="2200" dirty="0" smtClean="0"/>
              <a:t>的识别上一致性相对较低。</a:t>
            </a:r>
            <a:endParaRPr lang="en-US" altLang="zh-CN" sz="2200" dirty="0" smtClean="0"/>
          </a:p>
        </p:txBody>
      </p:sp>
      <p:sp>
        <p:nvSpPr>
          <p:cNvPr id="6" name="文本占位符 3"/>
          <p:cNvSpPr>
            <a:spLocks noGrp="1"/>
          </p:cNvSpPr>
          <p:nvPr>
            <p:ph type="body" sz="quarter" idx="10"/>
          </p:nvPr>
        </p:nvSpPr>
        <p:spPr>
          <a:xfrm>
            <a:off x="1979712" y="1340768"/>
            <a:ext cx="6120680" cy="360040"/>
          </a:xfrm>
        </p:spPr>
        <p:txBody>
          <a:bodyPr/>
          <a:lstStyle/>
          <a:p>
            <a:r>
              <a:rPr lang="en-US" altLang="zh-CN" i="1" dirty="0" smtClean="0"/>
              <a:t>In </a:t>
            </a:r>
            <a:r>
              <a:rPr lang="en-US" altLang="zh-CN" i="1" dirty="0" err="1"/>
              <a:t>silico</a:t>
            </a:r>
            <a:r>
              <a:rPr lang="en-US" altLang="zh-CN" i="1" dirty="0"/>
              <a:t> </a:t>
            </a:r>
            <a:r>
              <a:rPr lang="en-US" altLang="zh-CN" i="1" dirty="0" smtClean="0"/>
              <a:t> </a:t>
            </a:r>
            <a:r>
              <a:rPr lang="en-US" altLang="zh-CN" dirty="0" smtClean="0"/>
              <a:t>validation</a:t>
            </a:r>
            <a:endParaRPr lang="en-US" altLang="zh-CN" dirty="0"/>
          </a:p>
        </p:txBody>
      </p:sp>
    </p:spTree>
    <p:extLst>
      <p:ext uri="{BB962C8B-B14F-4D97-AF65-F5344CB8AC3E}">
        <p14:creationId xmlns:p14="http://schemas.microsoft.com/office/powerpoint/2010/main" val="128553121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en-US" altLang="zh-CN" i="1" dirty="0"/>
              <a:t>In </a:t>
            </a:r>
            <a:r>
              <a:rPr lang="en-US" altLang="zh-CN" i="1" dirty="0" err="1"/>
              <a:t>silico</a:t>
            </a:r>
            <a:r>
              <a:rPr lang="en-US" altLang="zh-CN" i="1" dirty="0"/>
              <a:t> </a:t>
            </a:r>
            <a:r>
              <a:rPr lang="zh-CN" altLang="en-US" dirty="0"/>
              <a:t>样本</a:t>
            </a:r>
            <a:endParaRPr lang="zh-CN" altLang="en-US" dirty="0"/>
          </a:p>
        </p:txBody>
      </p:sp>
      <p:sp>
        <p:nvSpPr>
          <p:cNvPr id="5" name="内容占位符 2"/>
          <p:cNvSpPr>
            <a:spLocks noGrp="1"/>
          </p:cNvSpPr>
          <p:nvPr>
            <p:ph idx="1"/>
          </p:nvPr>
        </p:nvSpPr>
        <p:spPr>
          <a:xfrm>
            <a:off x="35496" y="2132856"/>
            <a:ext cx="8784976" cy="4896544"/>
          </a:xfrm>
        </p:spPr>
        <p:txBody>
          <a:bodyPr/>
          <a:lstStyle/>
          <a:p>
            <a:pPr marL="457200" lvl="1" indent="0">
              <a:lnSpc>
                <a:spcPct val="120000"/>
              </a:lnSpc>
              <a:spcBef>
                <a:spcPts val="1200"/>
              </a:spcBef>
              <a:buNone/>
            </a:pPr>
            <a:r>
              <a:rPr lang="zh-CN" altLang="en-US" sz="2200" dirty="0" smtClean="0"/>
              <a:t>现实</a:t>
            </a:r>
            <a:r>
              <a:rPr lang="zh-CN" altLang="en-US" sz="2200" dirty="0" smtClean="0"/>
              <a:t>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a:p>
          <a:p>
            <a:pPr lvl="1">
              <a:lnSpc>
                <a:spcPct val="120000"/>
              </a:lnSpc>
              <a:spcBef>
                <a:spcPts val="1200"/>
              </a:spcBef>
              <a:buFont typeface="Arial" pitchFamily="34" charset="0"/>
              <a:buChar char="•"/>
            </a:pPr>
            <a:r>
              <a:rPr lang="zh-CN" altLang="en-US" sz="2200" b="1" dirty="0"/>
              <a:t>多</a:t>
            </a:r>
            <a:r>
              <a:rPr lang="zh-CN" altLang="en-US" sz="2200" b="1" dirty="0" smtClean="0"/>
              <a:t>组</a:t>
            </a:r>
            <a:r>
              <a:rPr lang="en-US" altLang="zh-CN" sz="2200" b="1" dirty="0" smtClean="0"/>
              <a:t>FASTQ</a:t>
            </a:r>
            <a:r>
              <a:rPr lang="zh-CN" altLang="en-US" sz="2200" b="1" dirty="0" smtClean="0"/>
              <a:t>数据混合分析</a:t>
            </a:r>
            <a:r>
              <a:rPr lang="en-US" altLang="zh-CN" sz="2200" b="1" dirty="0" smtClean="0"/>
              <a:t>(</a:t>
            </a:r>
            <a:r>
              <a:rPr lang="en-US" altLang="zh-CN" sz="2200" b="1" dirty="0" err="1" smtClean="0"/>
              <a:t>Duncavage</a:t>
            </a:r>
            <a:r>
              <a:rPr lang="en-US" altLang="zh-CN" sz="2200" b="1" dirty="0" smtClean="0"/>
              <a:t> et al.)</a:t>
            </a:r>
            <a:endParaRPr lang="en-US" altLang="zh-CN" sz="2200" b="1" dirty="0"/>
          </a:p>
          <a:p>
            <a:pPr lvl="2">
              <a:lnSpc>
                <a:spcPct val="150000"/>
              </a:lnSpc>
              <a:spcBef>
                <a:spcPts val="0"/>
              </a:spcBef>
              <a:buFont typeface="Wingdings" pitchFamily="2" charset="2"/>
              <a:buChar char="Ø"/>
            </a:pPr>
            <a:r>
              <a:rPr lang="zh-CN" altLang="en-US" sz="2200" b="1" dirty="0" smtClean="0"/>
              <a:t>样本类型：</a:t>
            </a:r>
            <a:r>
              <a:rPr lang="en-US" altLang="zh-CN" sz="2200" i="1" dirty="0" smtClean="0"/>
              <a:t>in </a:t>
            </a:r>
            <a:r>
              <a:rPr lang="en-US" altLang="zh-CN" sz="2200" i="1" dirty="0" err="1" smtClean="0"/>
              <a:t>silico</a:t>
            </a:r>
            <a:r>
              <a:rPr lang="en-US" altLang="zh-CN" sz="2200" dirty="0" smtClean="0"/>
              <a:t> FASTQ</a:t>
            </a:r>
            <a:r>
              <a:rPr lang="zh-CN" altLang="en-US" sz="2200" dirty="0" smtClean="0"/>
              <a:t>文件</a:t>
            </a:r>
            <a:r>
              <a:rPr lang="en-US" altLang="zh-CN" sz="2200" dirty="0" smtClean="0"/>
              <a:t>(</a:t>
            </a:r>
            <a:r>
              <a:rPr lang="zh-CN" altLang="en-US" sz="2200" dirty="0" smtClean="0"/>
              <a:t>两组</a:t>
            </a:r>
            <a:r>
              <a:rPr lang="en-US" altLang="zh-CN" sz="2200" dirty="0" smtClean="0"/>
              <a:t>NGS</a:t>
            </a:r>
            <a:r>
              <a:rPr lang="zh-CN" altLang="en-US" sz="2200" dirty="0" smtClean="0"/>
              <a:t>实体瘤试剂产生</a:t>
            </a:r>
            <a:r>
              <a:rPr lang="en-US" altLang="zh-CN" sz="2200" dirty="0" smtClean="0"/>
              <a:t>)</a:t>
            </a:r>
          </a:p>
          <a:p>
            <a:pPr lvl="2">
              <a:lnSpc>
                <a:spcPct val="150000"/>
              </a:lnSpc>
              <a:spcBef>
                <a:spcPts val="0"/>
              </a:spcBef>
              <a:buFont typeface="Wingdings" pitchFamily="2" charset="2"/>
              <a:buChar char="Ø"/>
            </a:pPr>
            <a:r>
              <a:rPr lang="zh-CN" altLang="en-US" sz="2200" b="1" dirty="0" smtClean="0"/>
              <a:t>研究过程：</a:t>
            </a:r>
            <a:r>
              <a:rPr lang="zh-CN" altLang="en-US" sz="2200" dirty="0" smtClean="0"/>
              <a:t>上述的</a:t>
            </a:r>
            <a:r>
              <a:rPr lang="en-US" altLang="zh-CN" sz="2200" dirty="0" smtClean="0"/>
              <a:t>FASTQ</a:t>
            </a:r>
            <a:r>
              <a:rPr lang="zh-CN" altLang="en-US" sz="2200" dirty="0" smtClean="0"/>
              <a:t>文件中引入大量的突变，被分配到不同的实验室进行分析。</a:t>
            </a:r>
            <a:endParaRPr lang="en-US" altLang="zh-CN" sz="2200" dirty="0" smtClean="0"/>
          </a:p>
          <a:p>
            <a:pPr lvl="2">
              <a:lnSpc>
                <a:spcPct val="150000"/>
              </a:lnSpc>
              <a:spcBef>
                <a:spcPts val="0"/>
              </a:spcBef>
              <a:buFont typeface="Wingdings" pitchFamily="2" charset="2"/>
              <a:buChar char="Ø"/>
            </a:pPr>
            <a:r>
              <a:rPr lang="zh-CN" altLang="en-US" sz="2200" b="1" dirty="0" smtClean="0"/>
              <a:t>研究结果：</a:t>
            </a:r>
            <a:r>
              <a:rPr lang="zh-CN" altLang="en-US" sz="2200" dirty="0" smtClean="0"/>
              <a:t>各实验室</a:t>
            </a:r>
            <a:r>
              <a:rPr lang="zh-CN" altLang="en-US" sz="2200" dirty="0"/>
              <a:t>都</a:t>
            </a:r>
            <a:r>
              <a:rPr lang="zh-CN" altLang="en-US" sz="2200" dirty="0" smtClean="0"/>
              <a:t>能成功地鉴定出相关的突变位点。</a:t>
            </a:r>
            <a:endParaRPr lang="en-US" altLang="zh-CN" sz="2200" dirty="0" smtClean="0"/>
          </a:p>
        </p:txBody>
      </p:sp>
      <p:sp>
        <p:nvSpPr>
          <p:cNvPr id="6" name="文本占位符 3"/>
          <p:cNvSpPr>
            <a:spLocks noGrp="1"/>
          </p:cNvSpPr>
          <p:nvPr>
            <p:ph type="body" sz="quarter" idx="10"/>
          </p:nvPr>
        </p:nvSpPr>
        <p:spPr>
          <a:xfrm>
            <a:off x="1979712" y="1340768"/>
            <a:ext cx="6120680" cy="360040"/>
          </a:xfrm>
        </p:spPr>
        <p:txBody>
          <a:bodyPr/>
          <a:lstStyle/>
          <a:p>
            <a:r>
              <a:rPr lang="en-US" altLang="zh-CN" i="1" dirty="0" smtClean="0"/>
              <a:t>In </a:t>
            </a:r>
            <a:r>
              <a:rPr lang="en-US" altLang="zh-CN" i="1" dirty="0" err="1"/>
              <a:t>silico</a:t>
            </a:r>
            <a:r>
              <a:rPr lang="en-US" altLang="zh-CN" i="1" dirty="0"/>
              <a:t> </a:t>
            </a:r>
            <a:r>
              <a:rPr lang="en-US" altLang="zh-CN" i="1" dirty="0" smtClean="0"/>
              <a:t> </a:t>
            </a:r>
            <a:r>
              <a:rPr lang="en-US" altLang="zh-CN" dirty="0" smtClean="0"/>
              <a:t>validation</a:t>
            </a:r>
            <a:endParaRPr lang="en-US" altLang="zh-CN" dirty="0"/>
          </a:p>
        </p:txBody>
      </p:sp>
    </p:spTree>
    <p:extLst>
      <p:ext uri="{BB962C8B-B14F-4D97-AF65-F5344CB8AC3E}">
        <p14:creationId xmlns:p14="http://schemas.microsoft.com/office/powerpoint/2010/main" val="17138384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3.6.3  </a:t>
            </a:r>
            <a:r>
              <a:rPr lang="en-US" altLang="zh-CN" i="1" dirty="0"/>
              <a:t>In </a:t>
            </a:r>
            <a:r>
              <a:rPr lang="en-US" altLang="zh-CN" i="1" dirty="0" err="1"/>
              <a:t>silico</a:t>
            </a:r>
            <a:r>
              <a:rPr lang="en-US" altLang="zh-CN" i="1" dirty="0"/>
              <a:t> </a:t>
            </a:r>
            <a:r>
              <a:rPr lang="zh-CN" altLang="en-US" dirty="0"/>
              <a:t>样本</a:t>
            </a:r>
            <a:endParaRPr lang="zh-CN" altLang="en-US" dirty="0"/>
          </a:p>
        </p:txBody>
      </p:sp>
      <p:sp>
        <p:nvSpPr>
          <p:cNvPr id="5" name="内容占位符 2"/>
          <p:cNvSpPr>
            <a:spLocks noGrp="1"/>
          </p:cNvSpPr>
          <p:nvPr>
            <p:ph idx="1"/>
          </p:nvPr>
        </p:nvSpPr>
        <p:spPr>
          <a:xfrm>
            <a:off x="35496" y="2132856"/>
            <a:ext cx="8784976" cy="4896544"/>
          </a:xfrm>
        </p:spPr>
        <p:txBody>
          <a:bodyPr/>
          <a:lstStyle/>
          <a:p>
            <a:pPr marL="457200" lvl="1" indent="0">
              <a:lnSpc>
                <a:spcPct val="120000"/>
              </a:lnSpc>
              <a:spcBef>
                <a:spcPts val="1200"/>
              </a:spcBef>
              <a:buNone/>
            </a:pPr>
            <a:r>
              <a:rPr lang="zh-CN" altLang="en-US" sz="2200" dirty="0" smtClean="0"/>
              <a:t>现实</a:t>
            </a:r>
            <a:r>
              <a:rPr lang="zh-CN" altLang="en-US" sz="2200" dirty="0" smtClean="0"/>
              <a:t>情况中，很难得到足够丰富的样本用于验证试验，目前有团队开始使用经过人工审核加工的电子样本</a:t>
            </a:r>
            <a:r>
              <a:rPr lang="en-US" altLang="zh-CN" sz="2200" dirty="0" smtClean="0"/>
              <a:t>(</a:t>
            </a:r>
            <a:r>
              <a:rPr lang="en-US" altLang="zh-CN" sz="2200" i="1" dirty="0" smtClean="0"/>
              <a:t>in </a:t>
            </a:r>
            <a:r>
              <a:rPr lang="en-US" altLang="zh-CN" sz="2200" i="1" dirty="0" err="1" smtClean="0"/>
              <a:t>silico</a:t>
            </a:r>
            <a:r>
              <a:rPr lang="en-US" altLang="zh-CN" sz="2200" dirty="0" smtClean="0"/>
              <a:t> samples)</a:t>
            </a:r>
            <a:r>
              <a:rPr lang="zh-CN" altLang="en-US" sz="2200" dirty="0" smtClean="0"/>
              <a:t>，主要研究如下。</a:t>
            </a:r>
            <a:endParaRPr lang="en-US" altLang="zh-CN" sz="2200" dirty="0" smtClean="0"/>
          </a:p>
          <a:p>
            <a:pPr lvl="1">
              <a:lnSpc>
                <a:spcPct val="120000"/>
              </a:lnSpc>
              <a:spcBef>
                <a:spcPts val="1200"/>
              </a:spcBef>
              <a:buFont typeface="Arial" pitchFamily="34" charset="0"/>
              <a:buChar char="•"/>
            </a:pPr>
            <a:r>
              <a:rPr lang="zh-CN" altLang="en-US" sz="2200" b="1" dirty="0" smtClean="0"/>
              <a:t>小结</a:t>
            </a:r>
            <a:endParaRPr lang="en-US" altLang="zh-CN" sz="2200" b="1" dirty="0"/>
          </a:p>
          <a:p>
            <a:pPr lvl="2">
              <a:lnSpc>
                <a:spcPct val="120000"/>
              </a:lnSpc>
              <a:spcBef>
                <a:spcPts val="0"/>
              </a:spcBef>
              <a:buFont typeface="Wingdings" pitchFamily="2" charset="2"/>
              <a:buChar char="Ø"/>
            </a:pPr>
            <a:r>
              <a:rPr lang="zh-CN" altLang="en-US" sz="2200" dirty="0" smtClean="0"/>
              <a:t>上述</a:t>
            </a:r>
            <a:r>
              <a:rPr lang="zh-CN" altLang="en-US" sz="2200" dirty="0"/>
              <a:t>研究基于</a:t>
            </a:r>
            <a:r>
              <a:rPr lang="zh-CN" altLang="en-US" sz="2200" b="1" dirty="0"/>
              <a:t>实验室能力比对验证</a:t>
            </a:r>
            <a:r>
              <a:rPr lang="zh-CN" altLang="en-US" sz="2200" dirty="0"/>
              <a:t>检测</a:t>
            </a:r>
            <a:r>
              <a:rPr lang="en-US" altLang="zh-CN" sz="2200" dirty="0"/>
              <a:t>(</a:t>
            </a:r>
            <a:r>
              <a:rPr lang="en-US" altLang="zh-CN" sz="2200" b="1" dirty="0"/>
              <a:t>proficiency testing</a:t>
            </a:r>
            <a:r>
              <a:rPr lang="en-US" altLang="zh-CN" sz="2200" dirty="0"/>
              <a:t>)</a:t>
            </a:r>
          </a:p>
          <a:p>
            <a:pPr lvl="2">
              <a:lnSpc>
                <a:spcPct val="120000"/>
              </a:lnSpc>
              <a:spcBef>
                <a:spcPts val="0"/>
              </a:spcBef>
              <a:buFont typeface="Wingdings" pitchFamily="2" charset="2"/>
              <a:buChar char="Ø"/>
            </a:pPr>
            <a:r>
              <a:rPr lang="zh-CN" altLang="en-US" sz="2200" dirty="0"/>
              <a:t>电子样本的确可以对实体的样本验证检测</a:t>
            </a:r>
            <a:r>
              <a:rPr lang="zh-CN" altLang="en-US" sz="2200" b="1" dirty="0"/>
              <a:t>进行补充</a:t>
            </a:r>
            <a:r>
              <a:rPr lang="zh-CN" altLang="en-US" sz="2200" dirty="0"/>
              <a:t>，但是无法完全替代；</a:t>
            </a:r>
            <a:endParaRPr lang="en-US" altLang="zh-CN" sz="2200" dirty="0"/>
          </a:p>
          <a:p>
            <a:pPr lvl="2">
              <a:lnSpc>
                <a:spcPct val="120000"/>
              </a:lnSpc>
              <a:spcBef>
                <a:spcPts val="0"/>
              </a:spcBef>
              <a:buFont typeface="Wingdings" pitchFamily="2" charset="2"/>
              <a:buChar char="Ø"/>
            </a:pPr>
            <a:r>
              <a:rPr lang="zh-CN" altLang="en-US" sz="2200" dirty="0"/>
              <a:t>该方面的尝试</a:t>
            </a:r>
            <a:r>
              <a:rPr lang="zh-CN" altLang="en-US" sz="2200" b="1" dirty="0"/>
              <a:t>相对较新</a:t>
            </a:r>
            <a:r>
              <a:rPr lang="zh-CN" altLang="en-US" sz="2200" dirty="0"/>
              <a:t>，对流程的设计、电子样本的</a:t>
            </a:r>
            <a:r>
              <a:rPr lang="zh-CN" altLang="en-US" sz="2200" b="1" dirty="0"/>
              <a:t>准确性要求很高</a:t>
            </a:r>
            <a:r>
              <a:rPr lang="zh-CN" altLang="en-US" sz="2200" dirty="0"/>
              <a:t>，对相关的生信人员</a:t>
            </a:r>
            <a:r>
              <a:rPr lang="zh-CN" altLang="en-US" sz="2200" b="1" dirty="0"/>
              <a:t>专业要求较高</a:t>
            </a:r>
            <a:r>
              <a:rPr lang="zh-CN" altLang="en-US" sz="2200" dirty="0"/>
              <a:t>；</a:t>
            </a:r>
            <a:endParaRPr lang="en-US" altLang="zh-CN" sz="2200" dirty="0"/>
          </a:p>
          <a:p>
            <a:pPr lvl="2">
              <a:lnSpc>
                <a:spcPct val="120000"/>
              </a:lnSpc>
              <a:spcBef>
                <a:spcPts val="0"/>
              </a:spcBef>
              <a:buFont typeface="Wingdings" pitchFamily="2" charset="2"/>
              <a:buChar char="Ø"/>
            </a:pPr>
            <a:r>
              <a:rPr lang="zh-CN" altLang="en-US" sz="2200" dirty="0"/>
              <a:t>研究采用</a:t>
            </a:r>
            <a:r>
              <a:rPr lang="zh-CN" altLang="en-US" sz="2200" b="1" dirty="0"/>
              <a:t>多少电子样本</a:t>
            </a:r>
            <a:r>
              <a:rPr lang="zh-CN" altLang="en-US" sz="2200" dirty="0"/>
              <a:t>可参考验证过程中的专家</a:t>
            </a:r>
            <a:r>
              <a:rPr lang="zh-CN" altLang="en-US" sz="2200" dirty="0" smtClean="0"/>
              <a:t>意见</a:t>
            </a:r>
            <a:r>
              <a:rPr lang="zh-CN" altLang="en-US" sz="2200" dirty="0"/>
              <a:t>。</a:t>
            </a:r>
            <a:endParaRPr lang="en-US" altLang="zh-CN" sz="2200" dirty="0"/>
          </a:p>
        </p:txBody>
      </p:sp>
      <p:sp>
        <p:nvSpPr>
          <p:cNvPr id="6" name="文本占位符 3"/>
          <p:cNvSpPr>
            <a:spLocks noGrp="1"/>
          </p:cNvSpPr>
          <p:nvPr>
            <p:ph type="body" sz="quarter" idx="10"/>
          </p:nvPr>
        </p:nvSpPr>
        <p:spPr>
          <a:xfrm>
            <a:off x="1979712" y="1340768"/>
            <a:ext cx="6120680" cy="360040"/>
          </a:xfrm>
        </p:spPr>
        <p:txBody>
          <a:bodyPr/>
          <a:lstStyle/>
          <a:p>
            <a:r>
              <a:rPr lang="en-US" altLang="zh-CN" i="1" dirty="0" smtClean="0"/>
              <a:t>In </a:t>
            </a:r>
            <a:r>
              <a:rPr lang="en-US" altLang="zh-CN" i="1" dirty="0" err="1"/>
              <a:t>silico</a:t>
            </a:r>
            <a:r>
              <a:rPr lang="en-US" altLang="zh-CN" i="1" dirty="0"/>
              <a:t> </a:t>
            </a:r>
            <a:r>
              <a:rPr lang="en-US" altLang="zh-CN" i="1" dirty="0" smtClean="0"/>
              <a:t> </a:t>
            </a:r>
            <a:r>
              <a:rPr lang="en-US" altLang="zh-CN" dirty="0" smtClean="0"/>
              <a:t>validation</a:t>
            </a:r>
            <a:endParaRPr lang="en-US" altLang="zh-CN" dirty="0"/>
          </a:p>
        </p:txBody>
      </p:sp>
    </p:spTree>
    <p:extLst>
      <p:ext uri="{BB962C8B-B14F-4D97-AF65-F5344CB8AC3E}">
        <p14:creationId xmlns:p14="http://schemas.microsoft.com/office/powerpoint/2010/main" val="1862175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3.6.4  </a:t>
            </a:r>
            <a:r>
              <a:rPr lang="zh-CN" altLang="en-US" dirty="0" smtClean="0"/>
              <a:t>标准品</a:t>
            </a:r>
            <a:endParaRPr lang="zh-CN" altLang="en-US" dirty="0"/>
          </a:p>
        </p:txBody>
      </p:sp>
      <p:sp>
        <p:nvSpPr>
          <p:cNvPr id="4" name="文本占位符 3"/>
          <p:cNvSpPr>
            <a:spLocks noGrp="1"/>
          </p:cNvSpPr>
          <p:nvPr>
            <p:ph type="body" sz="quarter" idx="10"/>
          </p:nvPr>
        </p:nvSpPr>
        <p:spPr>
          <a:xfrm>
            <a:off x="2051720" y="1340768"/>
            <a:ext cx="6912768" cy="360040"/>
          </a:xfrm>
        </p:spPr>
        <p:txBody>
          <a:bodyPr/>
          <a:lstStyle/>
          <a:p>
            <a:r>
              <a:rPr lang="en-US" altLang="zh-CN" dirty="0" smtClean="0"/>
              <a:t>Representative</a:t>
            </a:r>
            <a:endParaRPr lang="zh-CN" altLang="en-US" dirty="0"/>
          </a:p>
        </p:txBody>
      </p:sp>
      <p:sp>
        <p:nvSpPr>
          <p:cNvPr id="5" name="内容占位符 2"/>
          <p:cNvSpPr>
            <a:spLocks noGrp="1"/>
          </p:cNvSpPr>
          <p:nvPr>
            <p:ph idx="1"/>
          </p:nvPr>
        </p:nvSpPr>
        <p:spPr>
          <a:xfrm>
            <a:off x="251520" y="2132856"/>
            <a:ext cx="8640960" cy="3672408"/>
          </a:xfrm>
        </p:spPr>
        <p:txBody>
          <a:bodyPr/>
          <a:lstStyle/>
          <a:p>
            <a:pPr marL="457200" indent="-457200">
              <a:lnSpc>
                <a:spcPct val="120000"/>
              </a:lnSpc>
              <a:spcBef>
                <a:spcPts val="1800"/>
              </a:spcBef>
              <a:buFont typeface="+mj-lt"/>
              <a:buAutoNum type="arabicPeriod" startAt="15"/>
            </a:pPr>
            <a:r>
              <a:rPr lang="en-US" altLang="zh-CN" b="1" dirty="0"/>
              <a:t>Validation of the bioinformatics pipeline </a:t>
            </a:r>
            <a:r>
              <a:rPr lang="en-US" altLang="zh-CN" b="1" dirty="0" smtClean="0"/>
              <a:t>must include </a:t>
            </a:r>
            <a:r>
              <a:rPr lang="en-US" altLang="zh-CN" b="1" dirty="0"/>
              <a:t>confirmation of a representative set </a:t>
            </a:r>
            <a:r>
              <a:rPr lang="en-US" altLang="zh-CN" b="1" dirty="0" smtClean="0"/>
              <a:t>of variants </a:t>
            </a:r>
            <a:r>
              <a:rPr lang="en-US" altLang="zh-CN" b="1" dirty="0"/>
              <a:t>with </a:t>
            </a:r>
            <a:r>
              <a:rPr lang="en-US" altLang="zh-CN" b="1" dirty="0" smtClean="0"/>
              <a:t>high quality </a:t>
            </a:r>
            <a:r>
              <a:rPr lang="en-US" altLang="zh-CN" b="1" dirty="0"/>
              <a:t>independent </a:t>
            </a:r>
            <a:r>
              <a:rPr lang="en-US" altLang="zh-CN" b="1" dirty="0" smtClean="0"/>
              <a:t>data; </a:t>
            </a:r>
            <a:br>
              <a:rPr lang="en-US" altLang="zh-CN" b="1" dirty="0" smtClean="0"/>
            </a:br>
            <a:r>
              <a:rPr lang="en-US" altLang="zh-CN" b="1" dirty="0" smtClean="0"/>
              <a:t>appropriate </a:t>
            </a:r>
            <a:r>
              <a:rPr lang="en-US" altLang="zh-CN" b="1" dirty="0"/>
              <a:t>validation metrics by variant </a:t>
            </a:r>
            <a:r>
              <a:rPr lang="en-US" altLang="zh-CN" b="1" dirty="0" smtClean="0"/>
              <a:t>type should </a:t>
            </a:r>
            <a:r>
              <a:rPr lang="en-US" altLang="zh-CN" b="1" dirty="0"/>
              <a:t>be </a:t>
            </a:r>
            <a:r>
              <a:rPr lang="en-US" altLang="zh-CN" b="1" dirty="0" smtClean="0"/>
              <a:t>reported.</a:t>
            </a:r>
            <a:r>
              <a:rPr lang="en-US" altLang="zh-CN" dirty="0" smtClean="0"/>
              <a:t/>
            </a:r>
            <a:br>
              <a:rPr lang="en-US" altLang="zh-CN" dirty="0" smtClean="0"/>
            </a:br>
            <a:r>
              <a:rPr lang="zh-CN" altLang="en-US" dirty="0">
                <a:solidFill>
                  <a:srgbClr val="002060"/>
                </a:solidFill>
              </a:rPr>
              <a:t>验证</a:t>
            </a:r>
            <a:r>
              <a:rPr lang="zh-CN" altLang="en-US" dirty="0" smtClean="0">
                <a:solidFill>
                  <a:srgbClr val="002060"/>
                </a:solidFill>
              </a:rPr>
              <a:t>过程</a:t>
            </a:r>
            <a:r>
              <a:rPr lang="zh-CN" altLang="en-US" dirty="0">
                <a:solidFill>
                  <a:srgbClr val="002060"/>
                </a:solidFill>
              </a:rPr>
              <a:t>中</a:t>
            </a:r>
            <a:r>
              <a:rPr lang="zh-CN" altLang="en-US" dirty="0" smtClean="0">
                <a:solidFill>
                  <a:srgbClr val="002060"/>
                </a:solidFill>
              </a:rPr>
              <a:t>需要使用</a:t>
            </a:r>
            <a:r>
              <a:rPr lang="zh-CN" altLang="en-US" b="1" dirty="0" smtClean="0">
                <a:solidFill>
                  <a:srgbClr val="002060"/>
                </a:solidFill>
              </a:rPr>
              <a:t>其他独立的</a:t>
            </a:r>
            <a:r>
              <a:rPr lang="zh-CN" altLang="en-US" b="1" dirty="0">
                <a:solidFill>
                  <a:srgbClr val="002060"/>
                </a:solidFill>
              </a:rPr>
              <a:t>方法</a:t>
            </a:r>
            <a:r>
              <a:rPr lang="zh-CN" altLang="en-US" dirty="0">
                <a:solidFill>
                  <a:srgbClr val="002060"/>
                </a:solidFill>
              </a:rPr>
              <a:t>对标准品的突变位点进行确认</a:t>
            </a:r>
            <a:r>
              <a:rPr lang="zh-CN" altLang="en-US" dirty="0" smtClean="0">
                <a:solidFill>
                  <a:srgbClr val="002060"/>
                </a:solidFill>
              </a:rPr>
              <a:t>；</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突变</a:t>
            </a:r>
            <a:r>
              <a:rPr lang="zh-CN" altLang="en-US" dirty="0">
                <a:solidFill>
                  <a:srgbClr val="002060"/>
                </a:solidFill>
              </a:rPr>
              <a:t>类型的</a:t>
            </a:r>
            <a:r>
              <a:rPr lang="zh-CN" altLang="en-US" b="1" dirty="0" smtClean="0">
                <a:solidFill>
                  <a:srgbClr val="002060"/>
                </a:solidFill>
              </a:rPr>
              <a:t>验证</a:t>
            </a:r>
            <a:r>
              <a:rPr lang="zh-CN" altLang="en-US" b="1" dirty="0">
                <a:solidFill>
                  <a:srgbClr val="002060"/>
                </a:solidFill>
              </a:rPr>
              <a:t>指标</a:t>
            </a:r>
            <a:r>
              <a:rPr lang="zh-CN" altLang="en-US" dirty="0" smtClean="0">
                <a:solidFill>
                  <a:srgbClr val="002060"/>
                </a:solidFill>
              </a:rPr>
              <a:t>需要</a:t>
            </a:r>
            <a:r>
              <a:rPr lang="zh-CN" altLang="en-US" dirty="0">
                <a:solidFill>
                  <a:srgbClr val="002060"/>
                </a:solidFill>
              </a:rPr>
              <a:t>在报告中体现。</a:t>
            </a:r>
            <a:endParaRPr lang="en-US" altLang="zh-CN" dirty="0" smtClean="0"/>
          </a:p>
        </p:txBody>
      </p:sp>
    </p:spTree>
    <p:extLst>
      <p:ext uri="{BB962C8B-B14F-4D97-AF65-F5344CB8AC3E}">
        <p14:creationId xmlns:p14="http://schemas.microsoft.com/office/powerpoint/2010/main" val="35404721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3.6.4  </a:t>
            </a:r>
            <a:r>
              <a:rPr lang="zh-CN" altLang="en-US" dirty="0"/>
              <a:t>标准品</a:t>
            </a:r>
            <a:endParaRPr lang="zh-CN" altLang="en-US" dirty="0"/>
          </a:p>
        </p:txBody>
      </p:sp>
      <p:sp>
        <p:nvSpPr>
          <p:cNvPr id="5" name="内容占位符 2"/>
          <p:cNvSpPr>
            <a:spLocks noGrp="1"/>
          </p:cNvSpPr>
          <p:nvPr>
            <p:ph idx="1"/>
          </p:nvPr>
        </p:nvSpPr>
        <p:spPr>
          <a:xfrm>
            <a:off x="395536" y="1988840"/>
            <a:ext cx="8352928" cy="4392488"/>
          </a:xfrm>
        </p:spPr>
        <p:txBody>
          <a:bodyPr/>
          <a:lstStyle/>
          <a:p>
            <a:pPr>
              <a:lnSpc>
                <a:spcPct val="120000"/>
              </a:lnSpc>
              <a:spcBef>
                <a:spcPts val="0"/>
              </a:spcBef>
              <a:buFont typeface="Arial" pitchFamily="34" charset="0"/>
              <a:buChar char="•"/>
            </a:pPr>
            <a:r>
              <a:rPr lang="en-US" altLang="zh-CN" b="1" dirty="0" smtClean="0"/>
              <a:t>High </a:t>
            </a:r>
            <a:r>
              <a:rPr lang="en-US" altLang="zh-CN" b="1" dirty="0"/>
              <a:t>quality independent </a:t>
            </a:r>
            <a:r>
              <a:rPr lang="en-US" altLang="zh-CN" b="1" dirty="0" smtClean="0"/>
              <a:t>data</a:t>
            </a:r>
          </a:p>
          <a:p>
            <a:pPr lvl="1">
              <a:lnSpc>
                <a:spcPct val="130000"/>
              </a:lnSpc>
              <a:spcBef>
                <a:spcPts val="1800"/>
              </a:spcBef>
              <a:buFont typeface="Arial" pitchFamily="34" charset="0"/>
              <a:buChar char="•"/>
            </a:pPr>
            <a:r>
              <a:rPr lang="en-US" altLang="zh-CN" sz="2200" dirty="0" smtClean="0"/>
              <a:t>the reference data should be generated </a:t>
            </a:r>
            <a:r>
              <a:rPr lang="en-US" altLang="zh-CN" sz="2200" dirty="0"/>
              <a:t>using </a:t>
            </a:r>
            <a:r>
              <a:rPr lang="en-US" altLang="zh-CN" sz="2200" b="1" dirty="0"/>
              <a:t>a high-quality </a:t>
            </a:r>
            <a:r>
              <a:rPr lang="en-US" altLang="zh-CN" sz="2200" b="1" dirty="0" smtClean="0"/>
              <a:t>and orthogonal </a:t>
            </a:r>
            <a:r>
              <a:rPr lang="en-US" altLang="zh-CN" sz="2200" b="1" dirty="0"/>
              <a:t>(</a:t>
            </a:r>
            <a:r>
              <a:rPr lang="en-US" altLang="zh-CN" sz="2200" b="1" dirty="0" err="1" smtClean="0"/>
              <a:t>ie,different</a:t>
            </a:r>
            <a:r>
              <a:rPr lang="en-US" altLang="zh-CN" sz="2200" b="1" dirty="0"/>
              <a:t>)</a:t>
            </a:r>
            <a:r>
              <a:rPr lang="en-US" altLang="zh-CN" sz="2200" dirty="0"/>
              <a:t> </a:t>
            </a:r>
            <a:r>
              <a:rPr lang="en-US" altLang="zh-CN" sz="2200" dirty="0" smtClean="0"/>
              <a:t>clinically </a:t>
            </a:r>
            <a:r>
              <a:rPr lang="en-US" altLang="zh-CN" sz="2200" dirty="0"/>
              <a:t>validated </a:t>
            </a:r>
            <a:r>
              <a:rPr lang="en-US" altLang="zh-CN" sz="2200" dirty="0" smtClean="0"/>
              <a:t>method </a:t>
            </a:r>
            <a:br>
              <a:rPr lang="en-US" altLang="zh-CN" sz="2200" dirty="0" smtClean="0"/>
            </a:br>
            <a:r>
              <a:rPr lang="zh-CN" altLang="en-US" sz="2200" dirty="0" smtClean="0"/>
              <a:t>标准品还</a:t>
            </a:r>
            <a:r>
              <a:rPr lang="zh-CN" altLang="en-US" sz="2200" dirty="0"/>
              <a:t>需要</a:t>
            </a:r>
            <a:r>
              <a:rPr lang="zh-CN" altLang="en-US" sz="2200" b="1" dirty="0" smtClean="0"/>
              <a:t>高质量</a:t>
            </a:r>
            <a:r>
              <a:rPr lang="zh-CN" altLang="en-US" sz="2200" dirty="0" smtClean="0"/>
              <a:t>和</a:t>
            </a:r>
            <a:r>
              <a:rPr lang="en-US" altLang="zh-CN" sz="2200" dirty="0" smtClean="0"/>
              <a:t> </a:t>
            </a:r>
            <a:r>
              <a:rPr lang="zh-CN" altLang="en-US" sz="2200" b="1" dirty="0"/>
              <a:t>不同</a:t>
            </a:r>
            <a:r>
              <a:rPr lang="zh-CN" altLang="en-US" sz="2200" b="1" dirty="0" smtClean="0"/>
              <a:t>的</a:t>
            </a:r>
            <a:r>
              <a:rPr lang="zh-CN" altLang="en-US" sz="2200" dirty="0" smtClean="0"/>
              <a:t>方法</a:t>
            </a:r>
            <a:r>
              <a:rPr lang="zh-CN" altLang="en-US" sz="2200" dirty="0"/>
              <a:t>进行突变位点的</a:t>
            </a:r>
            <a:r>
              <a:rPr lang="zh-CN" altLang="en-US" sz="2200" dirty="0" smtClean="0"/>
              <a:t>确认；</a:t>
            </a:r>
            <a:endParaRPr lang="en-US" altLang="zh-CN" sz="2200" dirty="0" smtClean="0"/>
          </a:p>
          <a:p>
            <a:pPr lvl="1">
              <a:lnSpc>
                <a:spcPct val="130000"/>
              </a:lnSpc>
              <a:spcBef>
                <a:spcPts val="0"/>
              </a:spcBef>
              <a:buFont typeface="Arial" pitchFamily="34" charset="0"/>
              <a:buChar char="•"/>
            </a:pPr>
            <a:r>
              <a:rPr lang="en-US" altLang="zh-CN" sz="2200" dirty="0" smtClean="0"/>
              <a:t>the same </a:t>
            </a:r>
            <a:r>
              <a:rPr lang="en-US" altLang="zh-CN" sz="2200" dirty="0"/>
              <a:t>systematic false-negative and false-positive properties</a:t>
            </a:r>
            <a:r>
              <a:rPr lang="en-US" altLang="zh-CN" sz="2200" dirty="0" smtClean="0"/>
              <a:t/>
            </a:r>
            <a:br>
              <a:rPr lang="en-US" altLang="zh-CN" sz="2200" dirty="0" smtClean="0"/>
            </a:br>
            <a:r>
              <a:rPr lang="zh-CN" altLang="en-US" sz="2200" dirty="0" smtClean="0"/>
              <a:t>用同一种方法确认会存在</a:t>
            </a:r>
            <a:r>
              <a:rPr lang="zh-CN" altLang="en-US" sz="2200" b="1" dirty="0" smtClean="0"/>
              <a:t>系统性的假阳性和假阴性问题</a:t>
            </a:r>
            <a:r>
              <a:rPr lang="zh-CN" altLang="en-US" sz="2200" dirty="0" smtClean="0"/>
              <a:t>。</a:t>
            </a:r>
            <a:endParaRPr lang="en-US" altLang="zh-CN" sz="2200" dirty="0" smtClean="0"/>
          </a:p>
          <a:p>
            <a:pPr marL="800100" lvl="3" indent="-342900">
              <a:lnSpc>
                <a:spcPct val="130000"/>
              </a:lnSpc>
              <a:spcBef>
                <a:spcPts val="0"/>
              </a:spcBef>
              <a:buFont typeface="Arial" pitchFamily="34" charset="0"/>
              <a:buChar char="•"/>
            </a:pPr>
            <a:r>
              <a:rPr lang="zh-CN" altLang="en-US" sz="2200" dirty="0" smtClean="0"/>
              <a:t>样本确认时仍采用同一种方法应该</a:t>
            </a:r>
            <a:r>
              <a:rPr lang="zh-CN" altLang="en-US" sz="2200" dirty="0"/>
              <a:t>在</a:t>
            </a:r>
            <a:r>
              <a:rPr lang="zh-CN" altLang="en-US" sz="2200" b="1" dirty="0"/>
              <a:t>检测报告中告知</a:t>
            </a:r>
            <a:r>
              <a:rPr lang="zh-CN" altLang="en-US" sz="2200" dirty="0" smtClean="0"/>
              <a:t>局限性</a:t>
            </a:r>
            <a:endParaRPr lang="en-US" altLang="zh-CN" sz="2200" dirty="0"/>
          </a:p>
        </p:txBody>
      </p:sp>
      <p:sp>
        <p:nvSpPr>
          <p:cNvPr id="6" name="文本占位符 3"/>
          <p:cNvSpPr>
            <a:spLocks noGrp="1"/>
          </p:cNvSpPr>
          <p:nvPr>
            <p:ph type="body" sz="quarter" idx="10"/>
          </p:nvPr>
        </p:nvSpPr>
        <p:spPr>
          <a:xfrm>
            <a:off x="2051720" y="1340768"/>
            <a:ext cx="6912768" cy="360040"/>
          </a:xfrm>
        </p:spPr>
        <p:txBody>
          <a:bodyPr/>
          <a:lstStyle/>
          <a:p>
            <a:r>
              <a:rPr lang="en-US" altLang="zh-CN" dirty="0" smtClean="0"/>
              <a:t>Representative</a:t>
            </a:r>
            <a:endParaRPr lang="zh-CN" altLang="en-US" dirty="0"/>
          </a:p>
        </p:txBody>
      </p:sp>
    </p:spTree>
    <p:extLst>
      <p:ext uri="{BB962C8B-B14F-4D97-AF65-F5344CB8AC3E}">
        <p14:creationId xmlns:p14="http://schemas.microsoft.com/office/powerpoint/2010/main" val="32283786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3.6.4  </a:t>
            </a:r>
            <a:r>
              <a:rPr lang="zh-CN" altLang="en-US" dirty="0"/>
              <a:t>标准品</a:t>
            </a:r>
            <a:endParaRPr lang="zh-CN" altLang="en-US" dirty="0"/>
          </a:p>
        </p:txBody>
      </p:sp>
      <p:sp>
        <p:nvSpPr>
          <p:cNvPr id="5" name="内容占位符 2"/>
          <p:cNvSpPr>
            <a:spLocks noGrp="1"/>
          </p:cNvSpPr>
          <p:nvPr>
            <p:ph idx="1"/>
          </p:nvPr>
        </p:nvSpPr>
        <p:spPr>
          <a:xfrm>
            <a:off x="395536" y="1988840"/>
            <a:ext cx="8496944" cy="4392488"/>
          </a:xfrm>
        </p:spPr>
        <p:txBody>
          <a:bodyPr/>
          <a:lstStyle/>
          <a:p>
            <a:pPr>
              <a:lnSpc>
                <a:spcPct val="120000"/>
              </a:lnSpc>
              <a:spcBef>
                <a:spcPts val="0"/>
              </a:spcBef>
              <a:buFont typeface="Arial" pitchFamily="34" charset="0"/>
              <a:buChar char="•"/>
            </a:pPr>
            <a:r>
              <a:rPr lang="en-US" altLang="zh-CN" b="1" dirty="0" smtClean="0"/>
              <a:t>Validation metrics</a:t>
            </a:r>
          </a:p>
          <a:p>
            <a:pPr lvl="1">
              <a:lnSpc>
                <a:spcPct val="130000"/>
              </a:lnSpc>
              <a:spcBef>
                <a:spcPts val="1800"/>
              </a:spcBef>
              <a:buFont typeface="Arial" pitchFamily="34" charset="0"/>
              <a:buChar char="•"/>
            </a:pPr>
            <a:r>
              <a:rPr lang="zh-CN" altLang="en-US" sz="2200" dirty="0" smtClean="0"/>
              <a:t>最大</a:t>
            </a:r>
            <a:r>
              <a:rPr lang="en-US" altLang="zh-CN" sz="2200" dirty="0" err="1" smtClean="0"/>
              <a:t>indel</a:t>
            </a:r>
            <a:r>
              <a:rPr lang="en-US" altLang="zh-CN" sz="2200" dirty="0" smtClean="0"/>
              <a:t> </a:t>
            </a:r>
            <a:r>
              <a:rPr lang="zh-CN" altLang="en-US" sz="2200" dirty="0" smtClean="0"/>
              <a:t>长度</a:t>
            </a:r>
            <a:r>
              <a:rPr lang="en-US" altLang="zh-CN" sz="2200" dirty="0"/>
              <a:t>(maximum </a:t>
            </a:r>
            <a:r>
              <a:rPr lang="en-US" altLang="zh-CN" sz="2200" dirty="0" err="1"/>
              <a:t>indel</a:t>
            </a:r>
            <a:r>
              <a:rPr lang="en-US" altLang="zh-CN" sz="2200" dirty="0"/>
              <a:t> </a:t>
            </a:r>
            <a:r>
              <a:rPr lang="en-US" altLang="zh-CN" sz="2200" dirty="0" smtClean="0"/>
              <a:t>length)</a:t>
            </a:r>
            <a:r>
              <a:rPr lang="zh-CN" altLang="en-US" sz="2200" dirty="0" smtClean="0"/>
              <a:t>；</a:t>
            </a:r>
            <a:endParaRPr lang="en-US" altLang="zh-CN" sz="2200" dirty="0"/>
          </a:p>
          <a:p>
            <a:pPr lvl="1">
              <a:lnSpc>
                <a:spcPct val="130000"/>
              </a:lnSpc>
              <a:spcBef>
                <a:spcPts val="0"/>
              </a:spcBef>
              <a:buFont typeface="Arial" pitchFamily="34" charset="0"/>
              <a:buChar char="•"/>
            </a:pPr>
            <a:r>
              <a:rPr lang="zh-CN" altLang="en-US" sz="2200" dirty="0" smtClean="0"/>
              <a:t>不同的突变类型需要分别使用不同的</a:t>
            </a:r>
            <a:r>
              <a:rPr lang="zh-CN" altLang="en-US" sz="2200" dirty="0"/>
              <a:t>精度</a:t>
            </a:r>
            <a:r>
              <a:rPr lang="zh-CN" altLang="en-US" sz="2200" dirty="0" smtClean="0"/>
              <a:t>指标</a:t>
            </a:r>
            <a:endParaRPr lang="en-US" altLang="zh-CN" sz="2200" dirty="0" smtClean="0"/>
          </a:p>
          <a:p>
            <a:pPr lvl="2">
              <a:lnSpc>
                <a:spcPct val="130000"/>
              </a:lnSpc>
              <a:spcBef>
                <a:spcPts val="0"/>
              </a:spcBef>
              <a:buFont typeface="Wingdings" pitchFamily="2" charset="2"/>
              <a:buChar char="Ø"/>
            </a:pPr>
            <a:r>
              <a:rPr lang="zh-CN" altLang="en-US" sz="2200" b="1" dirty="0" smtClean="0"/>
              <a:t>突变类型：</a:t>
            </a:r>
            <a:r>
              <a:rPr lang="en-US" altLang="zh-CN" sz="2200" dirty="0" smtClean="0"/>
              <a:t>SNV</a:t>
            </a:r>
            <a:r>
              <a:rPr lang="zh-CN" altLang="en-US" sz="2200" dirty="0" smtClean="0"/>
              <a:t>、</a:t>
            </a:r>
            <a:r>
              <a:rPr lang="en-US" altLang="zh-CN" sz="2200" dirty="0" err="1" smtClean="0"/>
              <a:t>indel</a:t>
            </a:r>
            <a:r>
              <a:rPr lang="zh-CN" altLang="en-US" sz="2200" dirty="0" smtClean="0"/>
              <a:t>、复杂突变</a:t>
            </a:r>
            <a:endParaRPr lang="en-US" altLang="zh-CN" sz="2200" dirty="0" smtClean="0"/>
          </a:p>
          <a:p>
            <a:pPr lvl="2">
              <a:lnSpc>
                <a:spcPct val="130000"/>
              </a:lnSpc>
              <a:spcBef>
                <a:spcPts val="0"/>
              </a:spcBef>
              <a:buFont typeface="Wingdings" pitchFamily="2" charset="2"/>
              <a:buChar char="Ø"/>
            </a:pPr>
            <a:r>
              <a:rPr lang="zh-CN" altLang="en-US" sz="2200" b="1" dirty="0" smtClean="0"/>
              <a:t>指标：</a:t>
            </a:r>
            <a:r>
              <a:rPr lang="en-US" altLang="zh-CN" sz="2200" dirty="0" smtClean="0"/>
              <a:t>TN</a:t>
            </a:r>
            <a:r>
              <a:rPr lang="zh-CN" altLang="en-US" sz="2200" dirty="0" smtClean="0"/>
              <a:t>、</a:t>
            </a:r>
            <a:r>
              <a:rPr lang="en-US" altLang="zh-CN" sz="2200" dirty="0" smtClean="0"/>
              <a:t>TP</a:t>
            </a:r>
            <a:r>
              <a:rPr lang="zh-CN" altLang="en-US" sz="2200" dirty="0" smtClean="0"/>
              <a:t>、</a:t>
            </a:r>
            <a:r>
              <a:rPr lang="en-US" altLang="zh-CN" sz="2200" dirty="0" smtClean="0"/>
              <a:t>FN</a:t>
            </a:r>
            <a:r>
              <a:rPr lang="zh-CN" altLang="en-US" sz="2200" dirty="0" smtClean="0"/>
              <a:t>、</a:t>
            </a:r>
            <a:r>
              <a:rPr lang="en-US" altLang="zh-CN" sz="2200" dirty="0" smtClean="0"/>
              <a:t>FP</a:t>
            </a:r>
            <a:r>
              <a:rPr lang="zh-CN" altLang="en-US" sz="2200" dirty="0" smtClean="0"/>
              <a:t>、</a:t>
            </a:r>
            <a:r>
              <a:rPr lang="en-US" altLang="zh-CN" sz="2200" dirty="0" smtClean="0"/>
              <a:t>sensitivity</a:t>
            </a:r>
            <a:r>
              <a:rPr lang="zh-CN" altLang="en-US" sz="2200" dirty="0" smtClean="0"/>
              <a:t>、</a:t>
            </a:r>
            <a:r>
              <a:rPr lang="en-US" altLang="zh-CN" sz="2200" dirty="0" smtClean="0"/>
              <a:t>specificity……</a:t>
            </a:r>
          </a:p>
          <a:p>
            <a:pPr marL="800100" lvl="3" indent="-342900">
              <a:lnSpc>
                <a:spcPct val="130000"/>
              </a:lnSpc>
              <a:spcBef>
                <a:spcPts val="0"/>
              </a:spcBef>
              <a:buFont typeface="Arial" pitchFamily="34" charset="0"/>
              <a:buChar char="•"/>
            </a:pPr>
            <a:r>
              <a:rPr lang="zh-CN" altLang="en-US" sz="2200" b="1" dirty="0" smtClean="0"/>
              <a:t>灵敏度：</a:t>
            </a:r>
            <a:r>
              <a:rPr lang="en-US" altLang="zh-CN" dirty="0" smtClean="0"/>
              <a:t>measured by the same sample using an independent methods</a:t>
            </a:r>
          </a:p>
          <a:p>
            <a:pPr marL="800100" lvl="3" indent="-342900">
              <a:lnSpc>
                <a:spcPct val="130000"/>
              </a:lnSpc>
              <a:spcBef>
                <a:spcPts val="0"/>
              </a:spcBef>
              <a:buFont typeface="Arial" pitchFamily="34" charset="0"/>
              <a:buChar char="•"/>
            </a:pPr>
            <a:r>
              <a:rPr lang="zh-CN" altLang="en-US" sz="2200" b="1" dirty="0" smtClean="0"/>
              <a:t>置信区间：</a:t>
            </a:r>
            <a:r>
              <a:rPr lang="en-US" altLang="zh-CN" dirty="0" smtClean="0"/>
              <a:t>Wilson scores better than traditional(Wald) method</a:t>
            </a:r>
          </a:p>
          <a:p>
            <a:pPr marL="800100" lvl="3" indent="-342900">
              <a:lnSpc>
                <a:spcPct val="130000"/>
              </a:lnSpc>
              <a:spcBef>
                <a:spcPts val="0"/>
              </a:spcBef>
              <a:buFont typeface="Arial" pitchFamily="34" charset="0"/>
              <a:buChar char="•"/>
            </a:pPr>
            <a:r>
              <a:rPr lang="zh-CN" altLang="en-US" sz="2200" b="1" dirty="0" smtClean="0"/>
              <a:t>特异性：</a:t>
            </a:r>
            <a:r>
              <a:rPr lang="en-US" altLang="zh-CN" dirty="0"/>
              <a:t>actual true negatives are not always well </a:t>
            </a:r>
            <a:r>
              <a:rPr lang="en-US" altLang="zh-CN" dirty="0" smtClean="0"/>
              <a:t>known in </a:t>
            </a:r>
            <a:r>
              <a:rPr lang="en-US" altLang="zh-CN" dirty="0"/>
              <a:t>a validation </a:t>
            </a:r>
            <a:r>
              <a:rPr lang="en-US" altLang="zh-CN" dirty="0" smtClean="0"/>
              <a:t>study, for the basis of measuring specificity is not uniform.</a:t>
            </a:r>
            <a:endParaRPr lang="en-US" altLang="zh-CN" dirty="0"/>
          </a:p>
        </p:txBody>
      </p:sp>
      <p:sp>
        <p:nvSpPr>
          <p:cNvPr id="6" name="文本占位符 3"/>
          <p:cNvSpPr>
            <a:spLocks noGrp="1"/>
          </p:cNvSpPr>
          <p:nvPr>
            <p:ph type="body" sz="quarter" idx="10"/>
          </p:nvPr>
        </p:nvSpPr>
        <p:spPr>
          <a:xfrm>
            <a:off x="2051720" y="1340768"/>
            <a:ext cx="6192688" cy="360040"/>
          </a:xfrm>
        </p:spPr>
        <p:txBody>
          <a:bodyPr/>
          <a:lstStyle/>
          <a:p>
            <a:r>
              <a:rPr lang="en-US" altLang="zh-CN" dirty="0" smtClean="0"/>
              <a:t>Representative</a:t>
            </a:r>
            <a:endParaRPr lang="zh-CN" altLang="en-US" dirty="0"/>
          </a:p>
        </p:txBody>
      </p:sp>
    </p:spTree>
    <p:extLst>
      <p:ext uri="{BB962C8B-B14F-4D97-AF65-F5344CB8AC3E}">
        <p14:creationId xmlns:p14="http://schemas.microsoft.com/office/powerpoint/2010/main" val="196040445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3.7  </a:t>
            </a:r>
            <a:r>
              <a:rPr lang="zh-CN" altLang="en-US" dirty="0" smtClean="0"/>
              <a:t>质量控制</a:t>
            </a:r>
            <a:endParaRPr lang="zh-CN" altLang="en-US" dirty="0"/>
          </a:p>
        </p:txBody>
      </p:sp>
      <p:sp>
        <p:nvSpPr>
          <p:cNvPr id="4" name="文本占位符 3"/>
          <p:cNvSpPr>
            <a:spLocks noGrp="1"/>
          </p:cNvSpPr>
          <p:nvPr>
            <p:ph type="body" sz="quarter" idx="10"/>
          </p:nvPr>
        </p:nvSpPr>
        <p:spPr/>
        <p:txBody>
          <a:bodyPr/>
          <a:lstStyle/>
          <a:p>
            <a:r>
              <a:rPr lang="en-US" altLang="zh-CN" dirty="0" smtClean="0"/>
              <a:t>Quality  Control</a:t>
            </a:r>
            <a:endParaRPr lang="zh-CN" altLang="en-US" dirty="0"/>
          </a:p>
        </p:txBody>
      </p:sp>
      <p:sp>
        <p:nvSpPr>
          <p:cNvPr id="5" name="内容占位符 2"/>
          <p:cNvSpPr>
            <a:spLocks noGrp="1"/>
          </p:cNvSpPr>
          <p:nvPr>
            <p:ph idx="1"/>
          </p:nvPr>
        </p:nvSpPr>
        <p:spPr>
          <a:xfrm>
            <a:off x="179512" y="1988840"/>
            <a:ext cx="8640960" cy="4896544"/>
          </a:xfrm>
        </p:spPr>
        <p:txBody>
          <a:bodyPr/>
          <a:lstStyle/>
          <a:p>
            <a:pPr marL="457200" indent="-457200">
              <a:lnSpc>
                <a:spcPct val="110000"/>
              </a:lnSpc>
              <a:spcBef>
                <a:spcPts val="1800"/>
              </a:spcBef>
              <a:buFont typeface="+mj-lt"/>
              <a:buAutoNum type="arabicPeriod" startAt="11"/>
            </a:pPr>
            <a:r>
              <a:rPr lang="en-US" altLang="zh-CN" sz="2000" b="1" dirty="0"/>
              <a:t>Specific quality control and quality </a:t>
            </a:r>
            <a:r>
              <a:rPr lang="en-US" altLang="zh-CN" sz="2000" b="1" dirty="0" smtClean="0"/>
              <a:t>assurance parameters </a:t>
            </a:r>
            <a:r>
              <a:rPr lang="en-US" altLang="zh-CN" sz="2000" b="1" dirty="0"/>
              <a:t>must be evaluated during validation and used to </a:t>
            </a:r>
            <a:r>
              <a:rPr lang="en-US" altLang="zh-CN" sz="2000" b="1" dirty="0" smtClean="0"/>
              <a:t>determine satisfactory </a:t>
            </a:r>
            <a:r>
              <a:rPr lang="en-US" altLang="zh-CN" sz="2000" b="1" dirty="0"/>
              <a:t>performance of the bioinformatics pipeline</a:t>
            </a:r>
            <a:r>
              <a:rPr lang="en-US" altLang="zh-CN" sz="2000" dirty="0" smtClean="0"/>
              <a:t/>
            </a:r>
            <a:br>
              <a:rPr lang="en-US" altLang="zh-CN" sz="2000" dirty="0" smtClean="0"/>
            </a:br>
            <a:r>
              <a:rPr lang="zh-CN" altLang="en-US" sz="2000" dirty="0">
                <a:solidFill>
                  <a:srgbClr val="002060"/>
                </a:solidFill>
              </a:rPr>
              <a:t>具体的</a:t>
            </a:r>
            <a:r>
              <a:rPr lang="zh-CN" altLang="en-US" sz="2000" b="1" dirty="0">
                <a:solidFill>
                  <a:srgbClr val="002060"/>
                </a:solidFill>
              </a:rPr>
              <a:t>质量控制及其参数</a:t>
            </a:r>
            <a:r>
              <a:rPr lang="zh-CN" altLang="en-US" sz="2000" dirty="0">
                <a:solidFill>
                  <a:srgbClr val="002060"/>
                </a:solidFill>
              </a:rPr>
              <a:t>需要合理</a:t>
            </a:r>
            <a:r>
              <a:rPr lang="zh-CN" altLang="en-US" sz="2000" dirty="0" smtClean="0">
                <a:solidFill>
                  <a:srgbClr val="002060"/>
                </a:solidFill>
              </a:rPr>
              <a:t>估计，并</a:t>
            </a:r>
            <a:r>
              <a:rPr lang="zh-CN" altLang="en-US" sz="2000" dirty="0">
                <a:solidFill>
                  <a:srgbClr val="002060"/>
                </a:solidFill>
              </a:rPr>
              <a:t>满足生信分析需要</a:t>
            </a:r>
            <a:r>
              <a:rPr lang="zh-CN" altLang="en-US" sz="2000" dirty="0" smtClean="0">
                <a:solidFill>
                  <a:srgbClr val="002060"/>
                </a:solidFill>
              </a:rPr>
              <a:t>。</a:t>
            </a:r>
            <a:endParaRPr lang="en-US" altLang="zh-CN" sz="2000" dirty="0" smtClean="0">
              <a:solidFill>
                <a:srgbClr val="002060"/>
              </a:solidFill>
            </a:endParaRPr>
          </a:p>
          <a:p>
            <a:pPr marL="457200" indent="-457200">
              <a:lnSpc>
                <a:spcPct val="110000"/>
              </a:lnSpc>
              <a:spcBef>
                <a:spcPts val="600"/>
              </a:spcBef>
              <a:buFont typeface="+mj-lt"/>
              <a:buAutoNum type="arabicPeriod" startAt="11"/>
            </a:pPr>
            <a:r>
              <a:rPr lang="en-US" altLang="zh-CN" sz="2000" b="1" dirty="0"/>
              <a:t>The methods used to alter or filter sequence reads at any point in the bioinformatics pipeline before interpretation must be validated to ensure that the data presented for interpretation accurately and reproducibly represent the sequence in the specimen, and full documentation of these methods must be kept as part of the test documentation according to laboratory accreditation standards and </a:t>
            </a:r>
            <a:r>
              <a:rPr lang="en-US" altLang="zh-CN" sz="2000" b="1" dirty="0" smtClean="0"/>
              <a:t>regulations</a:t>
            </a:r>
            <a:br>
              <a:rPr lang="en-US" altLang="zh-CN" sz="2000" b="1" dirty="0" smtClean="0"/>
            </a:br>
            <a:r>
              <a:rPr lang="zh-CN" altLang="en-US" sz="2000" dirty="0">
                <a:solidFill>
                  <a:srgbClr val="002060"/>
                </a:solidFill>
              </a:rPr>
              <a:t>在解读前</a:t>
            </a:r>
            <a:r>
              <a:rPr lang="zh-CN" altLang="en-US" sz="2000" dirty="0" smtClean="0">
                <a:solidFill>
                  <a:srgbClr val="002060"/>
                </a:solidFill>
              </a:rPr>
              <a:t>，任何</a:t>
            </a:r>
            <a:r>
              <a:rPr lang="zh-CN" altLang="en-US" sz="2000" dirty="0">
                <a:solidFill>
                  <a:srgbClr val="002060"/>
                </a:solidFill>
              </a:rPr>
              <a:t>一步进行数据选择或者过滤必须要保证最终用于解读的数据准确性和可重复性；并且上述</a:t>
            </a:r>
            <a:r>
              <a:rPr lang="zh-CN" altLang="en-US" sz="2000" b="1" dirty="0">
                <a:solidFill>
                  <a:srgbClr val="002060"/>
                </a:solidFill>
              </a:rPr>
              <a:t>数据过滤</a:t>
            </a:r>
            <a:r>
              <a:rPr lang="zh-CN" altLang="en-US" sz="2000" dirty="0">
                <a:solidFill>
                  <a:srgbClr val="002060"/>
                </a:solidFill>
              </a:rPr>
              <a:t>所涉及的所有方法都需要按照实验室规定记录存档。</a:t>
            </a:r>
            <a:endParaRPr lang="en-US" altLang="zh-CN" sz="2000" dirty="0">
              <a:solidFill>
                <a:srgbClr val="002060"/>
              </a:solidFill>
            </a:endParaRPr>
          </a:p>
        </p:txBody>
      </p:sp>
    </p:spTree>
    <p:extLst>
      <p:ext uri="{BB962C8B-B14F-4D97-AF65-F5344CB8AC3E}">
        <p14:creationId xmlns:p14="http://schemas.microsoft.com/office/powerpoint/2010/main" val="2901145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a:t>
            </a:r>
            <a:r>
              <a:rPr lang="zh-CN" altLang="en-US" dirty="0"/>
              <a:t>质量控制</a:t>
            </a:r>
            <a:endParaRPr lang="zh-CN" altLang="en-US" dirty="0"/>
          </a:p>
        </p:txBody>
      </p:sp>
      <p:sp>
        <p:nvSpPr>
          <p:cNvPr id="4" name="文本占位符 3"/>
          <p:cNvSpPr>
            <a:spLocks noGrp="1"/>
          </p:cNvSpPr>
          <p:nvPr>
            <p:ph type="body" sz="quarter" idx="10"/>
          </p:nvPr>
        </p:nvSpPr>
        <p:spPr/>
        <p:txBody>
          <a:bodyPr/>
          <a:lstStyle/>
          <a:p>
            <a:r>
              <a:rPr lang="en-US" altLang="zh-CN" dirty="0"/>
              <a:t>Quality  Control</a:t>
            </a:r>
            <a:endParaRPr lang="zh-CN" alt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51520" y="1844824"/>
            <a:ext cx="4003263" cy="3569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499992" y="1844825"/>
            <a:ext cx="4453828" cy="363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5413974"/>
            <a:ext cx="828092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274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a:t>
            </a:r>
            <a:r>
              <a:rPr lang="zh-CN" altLang="en-US" dirty="0"/>
              <a:t>质量控制</a:t>
            </a:r>
            <a:endParaRPr lang="zh-CN" altLang="en-US" dirty="0"/>
          </a:p>
        </p:txBody>
      </p:sp>
      <p:sp>
        <p:nvSpPr>
          <p:cNvPr id="4" name="文本占位符 3"/>
          <p:cNvSpPr>
            <a:spLocks noGrp="1"/>
          </p:cNvSpPr>
          <p:nvPr>
            <p:ph type="body" sz="quarter" idx="10"/>
          </p:nvPr>
        </p:nvSpPr>
        <p:spPr/>
        <p:txBody>
          <a:bodyPr/>
          <a:lstStyle/>
          <a:p>
            <a:r>
              <a:rPr lang="en-US" altLang="zh-CN" dirty="0"/>
              <a:t>Quality  Control</a:t>
            </a:r>
            <a:endParaRPr lang="zh-CN" altLang="en-US" dirty="0"/>
          </a:p>
        </p:txBody>
      </p:sp>
      <p:sp>
        <p:nvSpPr>
          <p:cNvPr id="5" name="内容占位符 2"/>
          <p:cNvSpPr>
            <a:spLocks noGrp="1"/>
          </p:cNvSpPr>
          <p:nvPr>
            <p:ph idx="1"/>
          </p:nvPr>
        </p:nvSpPr>
        <p:spPr>
          <a:xfrm>
            <a:off x="251520" y="1988840"/>
            <a:ext cx="8640960" cy="4680520"/>
          </a:xfrm>
        </p:spPr>
        <p:txBody>
          <a:bodyPr/>
          <a:lstStyle/>
          <a:p>
            <a:pPr marL="67950" indent="-216000">
              <a:lnSpc>
                <a:spcPct val="130000"/>
              </a:lnSpc>
              <a:spcBef>
                <a:spcPts val="0"/>
              </a:spcBef>
              <a:spcAft>
                <a:spcPts val="1800"/>
              </a:spcAft>
              <a:buFont typeface="Arial" pitchFamily="34" charset="0"/>
              <a:buChar char="•"/>
            </a:pPr>
            <a:r>
              <a:rPr lang="zh-CN" altLang="en-US" sz="2500" b="1" dirty="0" smtClean="0"/>
              <a:t>强调</a:t>
            </a:r>
            <a:endParaRPr lang="en-US" altLang="zh-CN" sz="2500" b="1" dirty="0" smtClean="0"/>
          </a:p>
          <a:p>
            <a:pPr lvl="1">
              <a:lnSpc>
                <a:spcPct val="130000"/>
              </a:lnSpc>
              <a:spcBef>
                <a:spcPts val="0"/>
              </a:spcBef>
              <a:buFont typeface="Wingdings" pitchFamily="2" charset="2"/>
              <a:buChar char="Ø"/>
            </a:pPr>
            <a:r>
              <a:rPr lang="en-US" altLang="zh-CN" sz="2200" b="1" dirty="0" smtClean="0"/>
              <a:t>Read coverage</a:t>
            </a:r>
            <a:r>
              <a:rPr lang="zh-CN" altLang="en-US" sz="2200" b="1" dirty="0" smtClean="0"/>
              <a:t>（覆盖率及深度）</a:t>
            </a:r>
            <a:endParaRPr lang="en-US" altLang="zh-CN" sz="2200" b="1" dirty="0" smtClean="0"/>
          </a:p>
          <a:p>
            <a:pPr lvl="1">
              <a:lnSpc>
                <a:spcPct val="130000"/>
              </a:lnSpc>
              <a:spcBef>
                <a:spcPts val="0"/>
              </a:spcBef>
              <a:buFont typeface="Wingdings" pitchFamily="2" charset="2"/>
              <a:buChar char="Ø"/>
            </a:pPr>
            <a:r>
              <a:rPr lang="zh-CN" altLang="en-US" sz="2200" dirty="0" smtClean="0"/>
              <a:t>在设定的基因组窗口内检测到复杂突变，需要被标记为密切关注区域，而不应该将其误以为人为误差而过滤掉；</a:t>
            </a:r>
            <a:r>
              <a:rPr lang="en-US" altLang="zh-CN" sz="2200" b="1" dirty="0"/>
              <a:t/>
            </a:r>
            <a:br>
              <a:rPr lang="en-US" altLang="zh-CN" sz="2200" b="1" dirty="0"/>
            </a:br>
            <a:r>
              <a:rPr lang="en-US" altLang="zh-CN" sz="2200" dirty="0"/>
              <a:t>Flags should be set to </a:t>
            </a:r>
            <a:r>
              <a:rPr lang="en-US" altLang="zh-CN" sz="2200" b="1" dirty="0"/>
              <a:t>review data more closely </a:t>
            </a:r>
            <a:r>
              <a:rPr lang="en-US" altLang="zh-CN" sz="2200" dirty="0"/>
              <a:t>when </a:t>
            </a:r>
            <a:r>
              <a:rPr lang="en-US" altLang="zh-CN" sz="2200" b="1" dirty="0"/>
              <a:t>vertically or horizontally complex variants</a:t>
            </a:r>
            <a:r>
              <a:rPr lang="en-US" altLang="zh-CN" sz="2200" dirty="0"/>
              <a:t> are detected within a defined genomic </a:t>
            </a:r>
            <a:r>
              <a:rPr lang="en-US" altLang="zh-CN" sz="2200" dirty="0" smtClean="0"/>
              <a:t>window;</a:t>
            </a:r>
          </a:p>
          <a:p>
            <a:pPr lvl="1">
              <a:lnSpc>
                <a:spcPct val="130000"/>
              </a:lnSpc>
              <a:spcBef>
                <a:spcPts val="0"/>
              </a:spcBef>
              <a:buFont typeface="Wingdings" pitchFamily="2" charset="2"/>
              <a:buChar char="Ø"/>
            </a:pPr>
            <a:r>
              <a:rPr lang="zh-CN" altLang="en-US" sz="2200" b="1" dirty="0" smtClean="0"/>
              <a:t>明确污染或交叉污染的概率</a:t>
            </a:r>
            <a:r>
              <a:rPr lang="zh-CN" altLang="en-US" sz="2200" dirty="0" smtClean="0"/>
              <a:t>，尤其是中高通量的胚性细胞检测</a:t>
            </a:r>
            <a:endParaRPr lang="en-US" altLang="zh-CN" sz="2200" dirty="0" smtClean="0"/>
          </a:p>
        </p:txBody>
      </p:sp>
    </p:spTree>
    <p:extLst>
      <p:ext uri="{BB962C8B-B14F-4D97-AF65-F5344CB8AC3E}">
        <p14:creationId xmlns:p14="http://schemas.microsoft.com/office/powerpoint/2010/main" val="8937428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a:t>
            </a:r>
            <a:r>
              <a:rPr lang="zh-CN" altLang="en-US" dirty="0"/>
              <a:t>质量控制</a:t>
            </a:r>
            <a:endParaRPr lang="zh-CN" altLang="en-US" dirty="0"/>
          </a:p>
        </p:txBody>
      </p:sp>
      <p:sp>
        <p:nvSpPr>
          <p:cNvPr id="4" name="文本占位符 3"/>
          <p:cNvSpPr>
            <a:spLocks noGrp="1"/>
          </p:cNvSpPr>
          <p:nvPr>
            <p:ph type="body" sz="quarter" idx="10"/>
          </p:nvPr>
        </p:nvSpPr>
        <p:spPr/>
        <p:txBody>
          <a:bodyPr/>
          <a:lstStyle/>
          <a:p>
            <a:r>
              <a:rPr lang="en-US" altLang="zh-CN" dirty="0"/>
              <a:t>Quality  Control</a:t>
            </a:r>
            <a:endParaRPr lang="zh-CN" altLang="en-US" dirty="0"/>
          </a:p>
        </p:txBody>
      </p:sp>
      <p:sp>
        <p:nvSpPr>
          <p:cNvPr id="5" name="内容占位符 2"/>
          <p:cNvSpPr>
            <a:spLocks noGrp="1"/>
          </p:cNvSpPr>
          <p:nvPr>
            <p:ph idx="1"/>
          </p:nvPr>
        </p:nvSpPr>
        <p:spPr>
          <a:xfrm>
            <a:off x="251520" y="1988840"/>
            <a:ext cx="8496944" cy="4680520"/>
          </a:xfrm>
        </p:spPr>
        <p:txBody>
          <a:bodyPr/>
          <a:lstStyle/>
          <a:p>
            <a:pPr marL="67950" indent="-216000">
              <a:lnSpc>
                <a:spcPct val="130000"/>
              </a:lnSpc>
              <a:spcBef>
                <a:spcPts val="0"/>
              </a:spcBef>
              <a:spcAft>
                <a:spcPts val="1800"/>
              </a:spcAft>
              <a:buFont typeface="Arial" pitchFamily="34" charset="0"/>
              <a:buChar char="•"/>
            </a:pPr>
            <a:r>
              <a:rPr lang="en-US" altLang="zh-CN" sz="2500" b="1" dirty="0"/>
              <a:t>Alter or Filter</a:t>
            </a:r>
          </a:p>
          <a:p>
            <a:pPr lvl="1">
              <a:lnSpc>
                <a:spcPct val="130000"/>
              </a:lnSpc>
              <a:spcBef>
                <a:spcPts val="0"/>
              </a:spcBef>
              <a:buFont typeface="Wingdings" pitchFamily="2" charset="2"/>
              <a:buChar char="Ø"/>
            </a:pPr>
            <a:r>
              <a:rPr lang="zh-CN" altLang="en-US" sz="2200" dirty="0" smtClean="0"/>
              <a:t>数据</a:t>
            </a:r>
            <a:r>
              <a:rPr lang="zh-CN" altLang="en-US" sz="2200" dirty="0" smtClean="0"/>
              <a:t>过滤时涉及的质控指标不包含于建议</a:t>
            </a:r>
            <a:r>
              <a:rPr lang="en-US" altLang="zh-CN" sz="2200" dirty="0" smtClean="0"/>
              <a:t>11</a:t>
            </a:r>
            <a:r>
              <a:rPr lang="zh-CN" altLang="en-US" sz="2200" dirty="0" smtClean="0"/>
              <a:t>中，必须要事先</a:t>
            </a:r>
            <a:r>
              <a:rPr lang="zh-CN" altLang="en-US" sz="2200" dirty="0" smtClean="0"/>
              <a:t>验证，保证</a:t>
            </a:r>
            <a:r>
              <a:rPr lang="zh-CN" altLang="en-US" sz="2200" dirty="0" smtClean="0"/>
              <a:t>数据经过过滤后还能保持准确性；</a:t>
            </a:r>
            <a:r>
              <a:rPr lang="en-US" altLang="zh-CN" sz="2200" b="1" dirty="0"/>
              <a:t/>
            </a:r>
            <a:br>
              <a:rPr lang="en-US" altLang="zh-CN" sz="2200" b="1" dirty="0"/>
            </a:br>
            <a:r>
              <a:rPr lang="en-US" altLang="zh-CN" sz="2200" dirty="0" smtClean="0"/>
              <a:t>it </a:t>
            </a:r>
            <a:r>
              <a:rPr lang="en-US" altLang="zh-CN" sz="2200" dirty="0"/>
              <a:t>is performing as </a:t>
            </a:r>
            <a:r>
              <a:rPr lang="en-US" altLang="zh-CN" sz="2200" dirty="0" smtClean="0"/>
              <a:t>expected and </a:t>
            </a:r>
            <a:r>
              <a:rPr lang="en-US" altLang="zh-CN" sz="2200" dirty="0"/>
              <a:t>not filtering out data that contribute </a:t>
            </a:r>
            <a:r>
              <a:rPr lang="en-US" altLang="zh-CN" sz="2200" b="1" dirty="0"/>
              <a:t>to an </a:t>
            </a:r>
            <a:r>
              <a:rPr lang="en-US" altLang="zh-CN" sz="2200" b="1" dirty="0" smtClean="0"/>
              <a:t>accurate representation </a:t>
            </a:r>
            <a:r>
              <a:rPr lang="en-US" altLang="zh-CN" sz="2200" dirty="0"/>
              <a:t>of the sequence in the specimen.</a:t>
            </a:r>
            <a:endParaRPr lang="en-US" altLang="zh-CN" sz="2200" dirty="0" smtClean="0"/>
          </a:p>
          <a:p>
            <a:pPr lvl="1">
              <a:lnSpc>
                <a:spcPct val="130000"/>
              </a:lnSpc>
              <a:spcBef>
                <a:spcPts val="0"/>
              </a:spcBef>
              <a:buFont typeface="Wingdings" pitchFamily="2" charset="2"/>
              <a:buChar char="Ø"/>
            </a:pPr>
            <a:r>
              <a:rPr lang="zh-CN" altLang="en-US" sz="2200" b="1" dirty="0" smtClean="0"/>
              <a:t>二种过滤上的错误（</a:t>
            </a:r>
            <a:r>
              <a:rPr lang="zh-CN" altLang="en-US" sz="2200" b="1" dirty="0"/>
              <a:t>假阳性</a:t>
            </a:r>
            <a:r>
              <a:rPr lang="en-US" altLang="zh-CN" sz="2200" b="1" dirty="0"/>
              <a:t>SNP </a:t>
            </a:r>
            <a:r>
              <a:rPr lang="zh-CN" altLang="en-US" sz="2200" b="1" dirty="0" smtClean="0"/>
              <a:t>）</a:t>
            </a:r>
            <a:r>
              <a:rPr lang="zh-CN" altLang="en-US" sz="2200" dirty="0" smtClean="0"/>
              <a:t>：由于参考基因错误，导致杂合误判为纯合，纯合误判为杂合。</a:t>
            </a:r>
            <a:endParaRPr lang="en-US" altLang="zh-CN" sz="2200" dirty="0" smtClean="0"/>
          </a:p>
        </p:txBody>
      </p:sp>
    </p:spTree>
    <p:extLst>
      <p:ext uri="{BB962C8B-B14F-4D97-AF65-F5344CB8AC3E}">
        <p14:creationId xmlns:p14="http://schemas.microsoft.com/office/powerpoint/2010/main" val="166424252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4823" y="1844824"/>
            <a:ext cx="7992888" cy="4752528"/>
          </a:xfrm>
        </p:spPr>
        <p:txBody>
          <a:bodyPr/>
          <a:lstStyle/>
          <a:p>
            <a:pPr>
              <a:lnSpc>
                <a:spcPct val="150000"/>
              </a:lnSpc>
            </a:pPr>
            <a:r>
              <a:rPr lang="zh-CN" altLang="en-US" b="1" dirty="0" smtClean="0"/>
              <a:t>定义</a:t>
            </a:r>
            <a:r>
              <a:rPr lang="en-US" altLang="zh-CN" b="1" dirty="0" smtClean="0"/>
              <a:t>(Definition)</a:t>
            </a:r>
          </a:p>
          <a:p>
            <a:pPr marL="400050" lvl="1" indent="0">
              <a:lnSpc>
                <a:spcPct val="150000"/>
              </a:lnSpc>
              <a:buNone/>
            </a:pPr>
            <a:r>
              <a:rPr lang="zh-CN" altLang="en-US" dirty="0" smtClean="0"/>
              <a:t>生物信息学是一门以</a:t>
            </a:r>
            <a:r>
              <a:rPr lang="zh-CN" altLang="en-US" b="1" dirty="0" smtClean="0"/>
              <a:t>大分子为基础将生物学概念化</a:t>
            </a:r>
            <a:r>
              <a:rPr lang="zh-CN" altLang="en-US" dirty="0" smtClean="0"/>
              <a:t>，然后运用信息学技术（应用数学，计算机科学和统计学）理解和管理与这些分子相关的海量信息的学科。</a:t>
            </a:r>
            <a:endParaRPr lang="en-US" altLang="zh-CN" dirty="0" smtClean="0"/>
          </a:p>
          <a:p>
            <a:pPr marL="400050" lvl="1" indent="0">
              <a:lnSpc>
                <a:spcPct val="150000"/>
              </a:lnSpc>
              <a:buNone/>
            </a:pPr>
            <a:r>
              <a:rPr lang="zh-CN" altLang="en-US" b="1" dirty="0" smtClean="0"/>
              <a:t>生物信息学算法</a:t>
            </a:r>
            <a:r>
              <a:rPr lang="zh-CN" altLang="en-US" dirty="0" smtClean="0"/>
              <a:t>以预先设定的顺序处理</a:t>
            </a:r>
            <a:r>
              <a:rPr lang="en-US" altLang="zh-CN" dirty="0" smtClean="0"/>
              <a:t>NGS</a:t>
            </a:r>
            <a:r>
              <a:rPr lang="zh-CN" altLang="en-US" dirty="0" smtClean="0"/>
              <a:t>数据，统称为</a:t>
            </a:r>
            <a:r>
              <a:rPr lang="en-US" altLang="zh-CN" dirty="0" smtClean="0"/>
              <a:t>NGS</a:t>
            </a:r>
            <a:r>
              <a:rPr lang="zh-CN" altLang="en-US" dirty="0" smtClean="0"/>
              <a:t>生物信息学分析流程。</a:t>
            </a:r>
          </a:p>
          <a:p>
            <a:pPr>
              <a:lnSpc>
                <a:spcPct val="150000"/>
              </a:lnSpc>
            </a:pPr>
            <a:r>
              <a:rPr lang="zh-CN" altLang="en-US" b="1" dirty="0" smtClean="0"/>
              <a:t>术语表</a:t>
            </a:r>
            <a:r>
              <a:rPr lang="en-US" altLang="zh-CN" b="1" dirty="0" smtClean="0"/>
              <a:t>(Glossary)</a:t>
            </a:r>
            <a:endParaRPr lang="en-US" altLang="zh-CN" b="1" dirty="0"/>
          </a:p>
        </p:txBody>
      </p:sp>
      <p:sp>
        <p:nvSpPr>
          <p:cNvPr id="5" name="右弧形箭头 4">
            <a:hlinkClick r:id="rId3" action="ppaction://hlinksldjump"/>
          </p:cNvPr>
          <p:cNvSpPr/>
          <p:nvPr/>
        </p:nvSpPr>
        <p:spPr bwMode="auto">
          <a:xfrm>
            <a:off x="3734056" y="5052544"/>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 name="标题 1"/>
          <p:cNvSpPr>
            <a:spLocks noGrp="1"/>
          </p:cNvSpPr>
          <p:nvPr>
            <p:ph type="title"/>
          </p:nvPr>
        </p:nvSpPr>
        <p:spPr/>
        <p:txBody>
          <a:bodyPr/>
          <a:lstStyle/>
          <a:p>
            <a:r>
              <a:rPr lang="en-US" altLang="zh-CN" dirty="0" smtClean="0"/>
              <a:t>1.3  </a:t>
            </a:r>
            <a:r>
              <a:rPr lang="zh-CN" altLang="en-US" dirty="0" smtClean="0"/>
              <a:t>生物信息流程</a:t>
            </a:r>
            <a:endParaRPr lang="zh-CN" altLang="en-US" dirty="0"/>
          </a:p>
        </p:txBody>
      </p:sp>
      <p:sp>
        <p:nvSpPr>
          <p:cNvPr id="4" name="文本占位符 3"/>
          <p:cNvSpPr>
            <a:spLocks noGrp="1"/>
          </p:cNvSpPr>
          <p:nvPr>
            <p:ph type="body" sz="quarter" idx="10"/>
          </p:nvPr>
        </p:nvSpPr>
        <p:spPr/>
        <p:txBody>
          <a:bodyPr/>
          <a:lstStyle/>
          <a:p>
            <a:r>
              <a:rPr lang="en-US" altLang="zh-CN" dirty="0" smtClean="0"/>
              <a:t>Bioinformatics Pipeline</a:t>
            </a:r>
            <a:endParaRPr lang="zh-CN" altLang="en-US" dirty="0"/>
          </a:p>
        </p:txBody>
      </p:sp>
    </p:spTree>
    <p:extLst>
      <p:ext uri="{BB962C8B-B14F-4D97-AF65-F5344CB8AC3E}">
        <p14:creationId xmlns:p14="http://schemas.microsoft.com/office/powerpoint/2010/main" val="12592628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3.8  </a:t>
            </a:r>
            <a:r>
              <a:rPr lang="zh-CN" altLang="en-US" dirty="0" smtClean="0"/>
              <a:t>解读要求</a:t>
            </a:r>
            <a:endParaRPr lang="zh-CN" altLang="en-US" dirty="0"/>
          </a:p>
        </p:txBody>
      </p:sp>
      <p:sp>
        <p:nvSpPr>
          <p:cNvPr id="4" name="文本占位符 3"/>
          <p:cNvSpPr>
            <a:spLocks noGrp="1"/>
          </p:cNvSpPr>
          <p:nvPr>
            <p:ph type="body" sz="quarter" idx="10"/>
          </p:nvPr>
        </p:nvSpPr>
        <p:spPr/>
        <p:txBody>
          <a:bodyPr/>
          <a:lstStyle/>
          <a:p>
            <a:r>
              <a:rPr lang="en-US" altLang="zh-CN" dirty="0" smtClean="0"/>
              <a:t>Requirements for interpretation</a:t>
            </a:r>
            <a:endParaRPr lang="zh-CN" altLang="en-US" dirty="0"/>
          </a:p>
        </p:txBody>
      </p:sp>
      <p:sp>
        <p:nvSpPr>
          <p:cNvPr id="5" name="内容占位符 2"/>
          <p:cNvSpPr>
            <a:spLocks noGrp="1"/>
          </p:cNvSpPr>
          <p:nvPr>
            <p:ph idx="1"/>
          </p:nvPr>
        </p:nvSpPr>
        <p:spPr>
          <a:xfrm>
            <a:off x="251520" y="2060848"/>
            <a:ext cx="8640960" cy="4176464"/>
          </a:xfrm>
        </p:spPr>
        <p:txBody>
          <a:bodyPr/>
          <a:lstStyle/>
          <a:p>
            <a:pPr marL="457200" indent="-457200">
              <a:lnSpc>
                <a:spcPct val="120000"/>
              </a:lnSpc>
              <a:spcBef>
                <a:spcPts val="1800"/>
              </a:spcBef>
              <a:buFont typeface="+mj-lt"/>
              <a:buAutoNum type="arabicPeriod" startAt="16"/>
            </a:pPr>
            <a:r>
              <a:rPr lang="en-US" altLang="zh-CN" sz="2300" b="1" dirty="0"/>
              <a:t>Clinical laboratories must ensure the accuracy of software-generated HGVS variant nomenclature and </a:t>
            </a:r>
            <a:r>
              <a:rPr lang="en-US" altLang="zh-CN" sz="2300" b="1" dirty="0" smtClean="0"/>
              <a:t>annotations and </a:t>
            </a:r>
            <a:r>
              <a:rPr lang="en-US" altLang="zh-CN" sz="2300" b="1" dirty="0"/>
              <a:t>have an alert in place to indicate when the software-generated nomenclature and annotations need to </a:t>
            </a:r>
            <a:r>
              <a:rPr lang="en-US" altLang="zh-CN" sz="2300" b="1" dirty="0" smtClean="0"/>
              <a:t>be manually </a:t>
            </a:r>
            <a:r>
              <a:rPr lang="en-US" altLang="zh-CN" sz="2300" b="1" dirty="0"/>
              <a:t>reviewed and/or corrected, and documentation of any corrections must be maintained</a:t>
            </a:r>
            <a:r>
              <a:rPr lang="en-US" altLang="zh-CN" sz="2300" dirty="0" smtClean="0"/>
              <a:t/>
            </a:r>
            <a:br>
              <a:rPr lang="en-US" altLang="zh-CN" sz="2300" dirty="0" smtClean="0"/>
            </a:br>
            <a:r>
              <a:rPr lang="zh-CN" altLang="en-US" sz="2200" dirty="0">
                <a:solidFill>
                  <a:srgbClr val="002060"/>
                </a:solidFill>
              </a:rPr>
              <a:t>确保由软件生成的</a:t>
            </a:r>
            <a:r>
              <a:rPr lang="zh-CN" altLang="en-US" sz="2200" b="1" dirty="0">
                <a:solidFill>
                  <a:srgbClr val="002060"/>
                </a:solidFill>
              </a:rPr>
              <a:t>突变术语和注释准确性</a:t>
            </a:r>
            <a:r>
              <a:rPr lang="zh-CN" altLang="en-US" sz="2200" dirty="0">
                <a:solidFill>
                  <a:srgbClr val="002060"/>
                </a:solidFill>
              </a:rPr>
              <a:t>；并报告中表明突变注释由软件自动生成，还是由</a:t>
            </a:r>
            <a:r>
              <a:rPr lang="zh-CN" altLang="en-US" sz="2200" b="1" dirty="0">
                <a:solidFill>
                  <a:srgbClr val="002060"/>
                </a:solidFill>
              </a:rPr>
              <a:t>人工审核校正</a:t>
            </a:r>
            <a:r>
              <a:rPr lang="zh-CN" altLang="en-US" sz="2200" dirty="0">
                <a:solidFill>
                  <a:srgbClr val="002060"/>
                </a:solidFill>
              </a:rPr>
              <a:t>，校正内容需要记录</a:t>
            </a:r>
            <a:r>
              <a:rPr lang="zh-CN" altLang="en-US" sz="2200" dirty="0" smtClean="0">
                <a:solidFill>
                  <a:srgbClr val="002060"/>
                </a:solidFill>
              </a:rPr>
              <a:t>存档。</a:t>
            </a:r>
            <a:endParaRPr lang="en-US" altLang="zh-CN" sz="2200" dirty="0" smtClean="0"/>
          </a:p>
        </p:txBody>
      </p:sp>
    </p:spTree>
    <p:extLst>
      <p:ext uri="{BB962C8B-B14F-4D97-AF65-F5344CB8AC3E}">
        <p14:creationId xmlns:p14="http://schemas.microsoft.com/office/powerpoint/2010/main" val="20235973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3.8  </a:t>
            </a:r>
            <a:r>
              <a:rPr lang="zh-CN" altLang="en-US" dirty="0"/>
              <a:t>解读要求</a:t>
            </a:r>
            <a:endParaRPr lang="zh-CN" altLang="en-US" dirty="0"/>
          </a:p>
        </p:txBody>
      </p:sp>
      <p:sp>
        <p:nvSpPr>
          <p:cNvPr id="4" name="文本占位符 3"/>
          <p:cNvSpPr>
            <a:spLocks noGrp="1"/>
          </p:cNvSpPr>
          <p:nvPr>
            <p:ph type="body" sz="quarter" idx="10"/>
          </p:nvPr>
        </p:nvSpPr>
        <p:spPr/>
        <p:txBody>
          <a:bodyPr/>
          <a:lstStyle/>
          <a:p>
            <a:r>
              <a:rPr lang="en-US" altLang="zh-CN" dirty="0"/>
              <a:t>Requirements for interpretation</a:t>
            </a:r>
            <a:endParaRPr lang="zh-CN" altLang="en-US" dirty="0"/>
          </a:p>
        </p:txBody>
      </p:sp>
      <p:sp>
        <p:nvSpPr>
          <p:cNvPr id="5" name="内容占位符 2"/>
          <p:cNvSpPr>
            <a:spLocks noGrp="1"/>
          </p:cNvSpPr>
          <p:nvPr>
            <p:ph idx="1"/>
          </p:nvPr>
        </p:nvSpPr>
        <p:spPr>
          <a:xfrm>
            <a:off x="179512" y="1844824"/>
            <a:ext cx="8784976" cy="4896544"/>
          </a:xfrm>
        </p:spPr>
        <p:txBody>
          <a:bodyPr/>
          <a:lstStyle/>
          <a:p>
            <a:pPr marL="67950" indent="-216000">
              <a:lnSpc>
                <a:spcPct val="130000"/>
              </a:lnSpc>
              <a:spcBef>
                <a:spcPts val="0"/>
              </a:spcBef>
              <a:spcAft>
                <a:spcPts val="1200"/>
              </a:spcAft>
              <a:buFont typeface="Arial" pitchFamily="34" charset="0"/>
              <a:buChar char="•"/>
            </a:pPr>
            <a:r>
              <a:rPr lang="en-US" altLang="zh-CN" sz="2500" b="1" dirty="0"/>
              <a:t>Nomenclature </a:t>
            </a:r>
            <a:r>
              <a:rPr lang="en-US" altLang="zh-CN" sz="2500" b="1" dirty="0"/>
              <a:t>and </a:t>
            </a:r>
            <a:r>
              <a:rPr lang="en-US" altLang="zh-CN" sz="2500" b="1" dirty="0"/>
              <a:t>Annotations</a:t>
            </a:r>
          </a:p>
          <a:p>
            <a:pPr lvl="1">
              <a:lnSpc>
                <a:spcPct val="120000"/>
              </a:lnSpc>
              <a:spcBef>
                <a:spcPts val="0"/>
              </a:spcBef>
              <a:buFont typeface="Arial" pitchFamily="34" charset="0"/>
              <a:buChar char="•"/>
            </a:pPr>
            <a:r>
              <a:rPr lang="en-US" altLang="zh-CN" sz="2200" b="1" dirty="0" smtClean="0"/>
              <a:t>HGVS nomenclature</a:t>
            </a:r>
            <a:r>
              <a:rPr lang="zh-CN" altLang="en-US" sz="2200" b="1" dirty="0" smtClean="0"/>
              <a:t>：人类基因组突变协会关于突变的术语</a:t>
            </a:r>
            <a:endParaRPr lang="en-US" altLang="zh-CN" sz="2200" b="1" dirty="0" smtClean="0"/>
          </a:p>
          <a:p>
            <a:pPr lvl="1">
              <a:lnSpc>
                <a:spcPct val="120000"/>
              </a:lnSpc>
              <a:spcBef>
                <a:spcPts val="0"/>
              </a:spcBef>
              <a:buFont typeface="Arial" pitchFamily="34" charset="0"/>
              <a:buChar char="•"/>
            </a:pPr>
            <a:r>
              <a:rPr lang="zh-CN" altLang="en-US" sz="2200" dirty="0" smtClean="0"/>
              <a:t>目前，很多</a:t>
            </a:r>
            <a:r>
              <a:rPr lang="en-US" altLang="zh-CN" sz="2200" dirty="0" smtClean="0"/>
              <a:t>VCF</a:t>
            </a:r>
            <a:r>
              <a:rPr lang="zh-CN" altLang="en-US" sz="2200" dirty="0" smtClean="0"/>
              <a:t>注释文件都采用</a:t>
            </a:r>
            <a:r>
              <a:rPr lang="en-US" altLang="zh-CN" sz="2200" dirty="0" smtClean="0"/>
              <a:t>HGVS</a:t>
            </a:r>
            <a:r>
              <a:rPr lang="zh-CN" altLang="en-US" sz="2200" dirty="0" smtClean="0"/>
              <a:t>术语进行注释，但在实践过程中存在挑战，尤其是对</a:t>
            </a:r>
            <a:r>
              <a:rPr lang="en-US" altLang="zh-CN" sz="2200" dirty="0" err="1" smtClean="0"/>
              <a:t>indels</a:t>
            </a:r>
            <a:r>
              <a:rPr lang="zh-CN" altLang="en-US" sz="2200" dirty="0" smtClean="0"/>
              <a:t>和复杂突变。</a:t>
            </a:r>
            <a:endParaRPr lang="en-US" altLang="zh-CN" sz="2200" dirty="0" smtClean="0"/>
          </a:p>
          <a:p>
            <a:pPr lvl="2">
              <a:lnSpc>
                <a:spcPct val="150000"/>
              </a:lnSpc>
              <a:spcBef>
                <a:spcPts val="0"/>
              </a:spcBef>
              <a:buFont typeface="Wingdings" pitchFamily="2" charset="2"/>
              <a:buChar char="Ø"/>
            </a:pPr>
            <a:r>
              <a:rPr lang="en-US" altLang="zh-CN" sz="2200" b="1" dirty="0" smtClean="0"/>
              <a:t>Left 5’versus </a:t>
            </a:r>
            <a:r>
              <a:rPr lang="en-US" altLang="zh-CN" sz="2200" b="1" dirty="0"/>
              <a:t>Right </a:t>
            </a:r>
            <a:r>
              <a:rPr lang="en-US" altLang="zh-CN" sz="2200" b="1" dirty="0" smtClean="0"/>
              <a:t>3’Alignment</a:t>
            </a:r>
            <a:r>
              <a:rPr lang="zh-CN" altLang="en-US" sz="2200" b="1" dirty="0" smtClean="0"/>
              <a:t>：</a:t>
            </a:r>
            <a:r>
              <a:rPr lang="zh-CN" altLang="en-US" sz="2200" dirty="0" smtClean="0"/>
              <a:t>在注释</a:t>
            </a:r>
            <a:r>
              <a:rPr lang="en-US" altLang="zh-CN" sz="2200" dirty="0" err="1" smtClean="0"/>
              <a:t>indels</a:t>
            </a:r>
            <a:r>
              <a:rPr lang="zh-CN" altLang="en-US" sz="2200" dirty="0" smtClean="0"/>
              <a:t>时，基因组坐标为左对齐，而</a:t>
            </a:r>
            <a:r>
              <a:rPr lang="en-US" altLang="zh-CN" sz="2200" dirty="0" smtClean="0"/>
              <a:t>HGVS</a:t>
            </a:r>
            <a:r>
              <a:rPr lang="zh-CN" altLang="en-US" sz="2200" dirty="0" smtClean="0"/>
              <a:t>为右对齐；</a:t>
            </a:r>
            <a:endParaRPr lang="en-US" altLang="zh-CN" sz="2200" dirty="0" smtClean="0"/>
          </a:p>
          <a:p>
            <a:pPr lvl="2">
              <a:lnSpc>
                <a:spcPct val="150000"/>
              </a:lnSpc>
              <a:spcBef>
                <a:spcPts val="0"/>
              </a:spcBef>
              <a:buFont typeface="Wingdings" pitchFamily="2" charset="2"/>
              <a:buChar char="Ø"/>
            </a:pPr>
            <a:r>
              <a:rPr lang="en-US" altLang="zh-CN" sz="2200" b="1" dirty="0"/>
              <a:t>Variant </a:t>
            </a:r>
            <a:r>
              <a:rPr lang="en-US" altLang="zh-CN" sz="2200" b="1" dirty="0" smtClean="0"/>
              <a:t>Normalization</a:t>
            </a:r>
            <a:r>
              <a:rPr lang="zh-CN" altLang="en-US" sz="2200" b="1" dirty="0" smtClean="0"/>
              <a:t>：</a:t>
            </a:r>
            <a:r>
              <a:rPr lang="en-US" altLang="zh-CN" sz="2200" dirty="0"/>
              <a:t>parsimonious and </a:t>
            </a:r>
            <a:r>
              <a:rPr lang="en-US" altLang="zh-CN" sz="2200" dirty="0" smtClean="0"/>
              <a:t>left</a:t>
            </a:r>
            <a:r>
              <a:rPr lang="zh-CN" altLang="en-US" sz="2200" dirty="0" smtClean="0"/>
              <a:t>；</a:t>
            </a:r>
            <a:endParaRPr lang="en-US" altLang="zh-CN" sz="2200" dirty="0" smtClean="0"/>
          </a:p>
          <a:p>
            <a:pPr lvl="2">
              <a:lnSpc>
                <a:spcPct val="150000"/>
              </a:lnSpc>
              <a:spcBef>
                <a:spcPts val="0"/>
              </a:spcBef>
              <a:buFont typeface="Wingdings" pitchFamily="2" charset="2"/>
              <a:buChar char="Ø"/>
            </a:pPr>
            <a:r>
              <a:rPr lang="en-US" altLang="zh-CN" sz="2200" b="1" dirty="0"/>
              <a:t>Choice of Transcript</a:t>
            </a:r>
            <a:r>
              <a:rPr lang="zh-CN" altLang="en-US" sz="2200" b="1" dirty="0" smtClean="0"/>
              <a:t>：</a:t>
            </a:r>
            <a:r>
              <a:rPr lang="zh-CN" altLang="en-US" sz="2200" dirty="0" smtClean="0"/>
              <a:t>按情况而定。</a:t>
            </a:r>
            <a:endParaRPr lang="en-US" altLang="zh-CN" sz="2200" dirty="0" smtClean="0"/>
          </a:p>
          <a:p>
            <a:pPr lvl="2">
              <a:lnSpc>
                <a:spcPct val="150000"/>
              </a:lnSpc>
              <a:spcBef>
                <a:spcPts val="0"/>
              </a:spcBef>
              <a:buFont typeface="Wingdings" pitchFamily="2" charset="2"/>
              <a:buChar char="Ø"/>
            </a:pPr>
            <a:r>
              <a:rPr lang="en-US" altLang="zh-CN" sz="2200" b="1" dirty="0" smtClean="0"/>
              <a:t>Other</a:t>
            </a:r>
            <a:r>
              <a:rPr lang="zh-CN" altLang="en-US" sz="2200" b="1" dirty="0" smtClean="0"/>
              <a:t>：</a:t>
            </a:r>
            <a:r>
              <a:rPr lang="zh-CN" altLang="en-US" sz="2200" dirty="0" smtClean="0">
                <a:solidFill>
                  <a:schemeClr val="accent6">
                    <a:lumMod val="75000"/>
                  </a:schemeClr>
                </a:solidFill>
              </a:rPr>
              <a:t>胚性或者体细胞突变（尤其是肿瘤细胞）不易使用自动注释，对用于</a:t>
            </a:r>
            <a:r>
              <a:rPr lang="zh-CN" altLang="en-US" sz="2200" b="1" dirty="0" smtClean="0">
                <a:solidFill>
                  <a:schemeClr val="accent6">
                    <a:lumMod val="75000"/>
                  </a:schemeClr>
                </a:solidFill>
              </a:rPr>
              <a:t>胚性鉴定的样本和方法</a:t>
            </a:r>
            <a:r>
              <a:rPr lang="zh-CN" altLang="en-US" sz="2200" dirty="0" smtClean="0">
                <a:solidFill>
                  <a:schemeClr val="accent6">
                    <a:lumMod val="75000"/>
                  </a:schemeClr>
                </a:solidFill>
              </a:rPr>
              <a:t>有一定要求。</a:t>
            </a:r>
            <a:endParaRPr lang="en-US" altLang="zh-CN" sz="2200" dirty="0" smtClean="0">
              <a:solidFill>
                <a:schemeClr val="accent6">
                  <a:lumMod val="75000"/>
                </a:schemeClr>
              </a:solidFill>
            </a:endParaRPr>
          </a:p>
        </p:txBody>
      </p:sp>
    </p:spTree>
    <p:extLst>
      <p:ext uri="{BB962C8B-B14F-4D97-AF65-F5344CB8AC3E}">
        <p14:creationId xmlns:p14="http://schemas.microsoft.com/office/powerpoint/2010/main" val="8174900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a:xfrm>
            <a:off x="571500" y="1643063"/>
            <a:ext cx="8229600" cy="4018185"/>
          </a:xfrm>
        </p:spPr>
        <p:txBody>
          <a:bodyPr/>
          <a:lstStyle/>
          <a:p>
            <a:pPr>
              <a:lnSpc>
                <a:spcPct val="150000"/>
              </a:lnSpc>
            </a:pPr>
            <a:r>
              <a:rPr lang="en-US" altLang="zh-CN" sz="1800" dirty="0" smtClean="0"/>
              <a:t>Roy </a:t>
            </a:r>
            <a:r>
              <a:rPr lang="en-US" altLang="zh-CN" sz="1800" dirty="0"/>
              <a:t>S, </a:t>
            </a:r>
            <a:r>
              <a:rPr lang="en-US" altLang="zh-CN" sz="1800" dirty="0" err="1"/>
              <a:t>Coldren</a:t>
            </a:r>
            <a:r>
              <a:rPr lang="en-US" altLang="zh-CN" sz="1800" dirty="0"/>
              <a:t> C, </a:t>
            </a:r>
            <a:r>
              <a:rPr lang="en-US" altLang="zh-CN" sz="1800" dirty="0" err="1"/>
              <a:t>Karunamurthy</a:t>
            </a:r>
            <a:r>
              <a:rPr lang="en-US" altLang="zh-CN" sz="1800" dirty="0"/>
              <a:t> A, et al. Standards and Guidelines for Validating Next-Generation Sequencing Bioinformatics Pipelines: A Joint Recommendation of the Association for Molecular Pathology and the College of American Pathologists[J]. Journal of Molecular Diagnostics </a:t>
            </a:r>
            <a:r>
              <a:rPr lang="en-US" altLang="zh-CN" sz="1800" dirty="0" err="1"/>
              <a:t>Jmd</a:t>
            </a:r>
            <a:r>
              <a:rPr lang="en-US" altLang="zh-CN" sz="1800" dirty="0"/>
              <a:t>, 2017</a:t>
            </a:r>
            <a:r>
              <a:rPr lang="en-US" altLang="zh-CN" sz="1800" dirty="0" smtClean="0"/>
              <a:t>.</a:t>
            </a:r>
            <a:endParaRPr lang="en-US" altLang="zh-CN" sz="1800" dirty="0"/>
          </a:p>
        </p:txBody>
      </p:sp>
    </p:spTree>
    <p:extLst>
      <p:ext uri="{BB962C8B-B14F-4D97-AF65-F5344CB8AC3E}">
        <p14:creationId xmlns:p14="http://schemas.microsoft.com/office/powerpoint/2010/main" val="731055602"/>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mc:AlternateContent xmlns:mc="http://schemas.openxmlformats.org/markup-compatibility/2006" xmlns:a14="http://schemas.microsoft.com/office/drawing/2010/main">
        <mc:Choice Requires="a14">
          <p:graphicFrame>
            <p:nvGraphicFramePr>
              <p:cNvPr id="5" name="内容占位符 4"/>
              <p:cNvGraphicFramePr>
                <a:graphicFrameLocks noGrp="1"/>
              </p:cNvGraphicFramePr>
              <p:nvPr>
                <p:ph idx="1"/>
                <p:extLst>
                  <p:ext uri="{D42A27DB-BD31-4B8C-83A1-F6EECF244321}">
                    <p14:modId xmlns:p14="http://schemas.microsoft.com/office/powerpoint/2010/main" val="3020800672"/>
                  </p:ext>
                </p:extLst>
              </p:nvPr>
            </p:nvGraphicFramePr>
            <p:xfrm>
              <a:off x="611560" y="1988840"/>
              <a:ext cx="8032948" cy="4473904"/>
            </p:xfrm>
            <a:graphic>
              <a:graphicData uri="http://schemas.openxmlformats.org/drawingml/2006/table">
                <a:tbl>
                  <a:tblPr firstRow="1" firstCol="1" bandRow="1">
                    <a:tableStyleId>{21E4AEA4-8DFA-4A89-87EB-49C32662AFE0}</a:tableStyleId>
                  </a:tblPr>
                  <a:tblGrid>
                    <a:gridCol w="1493811"/>
                    <a:gridCol w="6539137"/>
                  </a:tblGrid>
                  <a:tr h="51587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103554">
                    <a:tc>
                      <a:txBody>
                        <a:bodyPr/>
                        <a:lstStyle/>
                        <a:p>
                          <a:pPr marL="0" algn="ctr" defTabSz="914400" rtl="0" eaLnBrk="1" latinLnBrk="0" hangingPunct="1">
                            <a:spcAft>
                              <a:spcPts val="0"/>
                            </a:spcAft>
                          </a:pPr>
                          <a:r>
                            <a:rPr lang="en-US" sz="1800" kern="1200" dirty="0">
                              <a:effectLst/>
                            </a:rPr>
                            <a:t>BAM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Compressed (binary) format of a SAM file intended for faster random access (search) of aligned and unaligned sequences and its related metadata. Compression enables smaller file size and storage efficiency which makes it popular over the SAM format. This is a default output of many alignment and post-alignment </a:t>
                          </a:r>
                          <a:r>
                            <a:rPr lang="en-US" sz="1200" dirty="0" err="1">
                              <a:effectLst/>
                            </a:rPr>
                            <a:t>softwares</a:t>
                          </a:r>
                          <a:r>
                            <a:rPr lang="en-US" sz="1200" dirty="0">
                              <a:effectLst/>
                            </a:rPr>
                            <a:t> used in bioinformatics pipeline and commonly used as an input by many variant callers*.</a:t>
                          </a:r>
                          <a:endParaRPr lang="zh-CN" sz="1200" dirty="0">
                            <a:effectLst/>
                            <a:latin typeface="Calibri"/>
                            <a:ea typeface="宋体"/>
                            <a:cs typeface="Times New Roman"/>
                          </a:endParaRPr>
                        </a:p>
                      </a:txBody>
                      <a:tcPr marL="64751" marR="64751" marT="16329" marB="16329" anchor="ctr"/>
                    </a:tc>
                  </a:tr>
                  <a:tr h="844981">
                    <a:tc>
                      <a:txBody>
                        <a:bodyPr/>
                        <a:lstStyle/>
                        <a:p>
                          <a:pPr marL="0" algn="ctr" defTabSz="914400" rtl="0" eaLnBrk="1" latinLnBrk="0" hangingPunct="1">
                            <a:spcAft>
                              <a:spcPts val="0"/>
                            </a:spcAft>
                          </a:pPr>
                          <a:r>
                            <a:rPr lang="en-US" sz="1800" kern="1200" dirty="0">
                              <a:effectLst/>
                            </a:rPr>
                            <a:t>FASTQ</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de facto, human readable, file format that stores nucleotide sequences and corresponding quality (PHRED) scores for each nucleotide as an ASCII encoded character.</a:t>
                          </a:r>
                          <a:r>
                            <a:rPr lang="en-US" sz="1200" baseline="30000" dirty="0">
                              <a:effectLst/>
                            </a:rPr>
                            <a:t>4</a:t>
                          </a:r>
                          <a:r>
                            <a:rPr lang="en-US" sz="1200" dirty="0">
                              <a:effectLst/>
                            </a:rPr>
                            <a:t> This is commonly used for storing unaligned short sequence reads after the steps of base calling and is a typical starting point for NGS bioinformatics pipeline.</a:t>
                          </a:r>
                          <a:endParaRPr lang="zh-CN" sz="1200" dirty="0">
                            <a:effectLst/>
                            <a:latin typeface="Calibri"/>
                            <a:ea typeface="宋体"/>
                            <a:cs typeface="Times New Roman"/>
                          </a:endParaRPr>
                        </a:p>
                      </a:txBody>
                      <a:tcPr marL="64751" marR="64751" marT="16329" marB="16329" anchor="ctr"/>
                    </a:tc>
                  </a:tr>
                  <a:tr h="1907421">
                    <a:tc>
                      <a:txBody>
                        <a:bodyPr/>
                        <a:lstStyle/>
                        <a:p>
                          <a:pPr marL="0" algn="ctr" defTabSz="914400" rtl="0" eaLnBrk="1" latinLnBrk="0" hangingPunct="1">
                            <a:spcAft>
                              <a:spcPts val="0"/>
                            </a:spcAft>
                          </a:pPr>
                          <a:r>
                            <a:rPr lang="en-US" sz="1800" kern="1200" dirty="0">
                              <a:effectLst/>
                            </a:rPr>
                            <a:t>PHRED Score</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per base (nucleotide) quality score that is defined as an estimated probability for a called base to be incorrect (erroneous call). Mathematically, it is expressed as</a:t>
                          </a:r>
                          <a:r>
                            <a:rPr lang="en-US" sz="1200" baseline="30000" dirty="0">
                              <a:effectLst/>
                            </a:rPr>
                            <a:t>4</a:t>
                          </a:r>
                          <a:r>
                            <a:rPr lang="en-US" sz="1200" dirty="0">
                              <a:effectLst/>
                            </a:rPr>
                            <a:t> </a:t>
                          </a:r>
                          <a:endParaRPr lang="zh-CN" sz="1200" dirty="0">
                            <a:effectLst/>
                          </a:endParaRPr>
                        </a:p>
                        <a:p>
                          <a:pPr>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a:rPr>
                                  <m:t>𝑄</m:t>
                                </m:r>
                                <m:r>
                                  <a:rPr lang="en-US" sz="1200">
                                    <a:effectLst/>
                                    <a:latin typeface="Cambria Math"/>
                                  </a:rPr>
                                  <m:t>= −</m:t>
                                </m:r>
                                <m:func>
                                  <m:funcPr>
                                    <m:ctrlPr>
                                      <a:rPr lang="zh-CN" sz="1200" i="1">
                                        <a:effectLst/>
                                        <a:latin typeface="Cambria Math"/>
                                      </a:rPr>
                                    </m:ctrlPr>
                                  </m:funcPr>
                                  <m:fName>
                                    <m:sSub>
                                      <m:sSubPr>
                                        <m:ctrlPr>
                                          <a:rPr lang="zh-CN" sz="1200" i="1">
                                            <a:effectLst/>
                                            <a:latin typeface="Cambria Math"/>
                                          </a:rPr>
                                        </m:ctrlPr>
                                      </m:sSubPr>
                                      <m:e>
                                        <m:r>
                                          <a:rPr lang="en-US" sz="1200">
                                            <a:effectLst/>
                                            <a:latin typeface="Cambria Math"/>
                                          </a:rPr>
                                          <m:t>10 </m:t>
                                        </m:r>
                                        <m:r>
                                          <m:rPr>
                                            <m:sty m:val="p"/>
                                          </m:rPr>
                                          <a:rPr lang="en-US" sz="1200">
                                            <a:effectLst/>
                                            <a:latin typeface="Cambria Math"/>
                                          </a:rPr>
                                          <m:t>x</m:t>
                                        </m:r>
                                        <m:r>
                                          <a:rPr lang="en-US" sz="1200">
                                            <a:effectLst/>
                                            <a:latin typeface="Cambria Math"/>
                                          </a:rPr>
                                          <m:t> </m:t>
                                        </m:r>
                                        <m:r>
                                          <m:rPr>
                                            <m:sty m:val="p"/>
                                          </m:rPr>
                                          <a:rPr lang="en-US" sz="1200">
                                            <a:effectLst/>
                                            <a:latin typeface="Cambria Math"/>
                                          </a:rPr>
                                          <m:t>log</m:t>
                                        </m:r>
                                      </m:e>
                                      <m:sub>
                                        <m:r>
                                          <a:rPr lang="en-US" sz="1200">
                                            <a:effectLst/>
                                            <a:latin typeface="Cambria Math"/>
                                          </a:rPr>
                                          <m:t>10</m:t>
                                        </m:r>
                                      </m:sub>
                                    </m:sSub>
                                  </m:fName>
                                  <m:e>
                                    <m:r>
                                      <a:rPr lang="en-US" sz="1200">
                                        <a:effectLst/>
                                        <a:latin typeface="Cambria Math"/>
                                      </a:rPr>
                                      <m:t>(</m:t>
                                    </m:r>
                                    <m:r>
                                      <a:rPr lang="en-US" sz="1200">
                                        <a:effectLst/>
                                        <a:latin typeface="Cambria Math"/>
                                      </a:rPr>
                                      <m:t>𝑃𝑒</m:t>
                                    </m:r>
                                    <m:r>
                                      <a:rPr lang="en-US" sz="1200">
                                        <a:effectLst/>
                                        <a:latin typeface="Cambria Math"/>
                                      </a:rPr>
                                      <m:t>)</m:t>
                                    </m:r>
                                  </m:e>
                                </m:func>
                              </m:oMath>
                            </m:oMathPara>
                          </a14:m>
                          <a:endParaRPr lang="zh-CN" sz="1200" dirty="0">
                            <a:effectLst/>
                          </a:endParaRPr>
                        </a:p>
                        <a:p>
                          <a:pPr>
                            <a:spcAft>
                              <a:spcPts val="0"/>
                            </a:spcAft>
                          </a:pPr>
                          <a:r>
                            <a:rPr lang="en-US" sz="1200" dirty="0">
                              <a:effectLst/>
                            </a:rPr>
                            <a:t> </a:t>
                          </a:r>
                          <a:endParaRPr lang="zh-CN" sz="1200" dirty="0">
                            <a:effectLst/>
                          </a:endParaRPr>
                        </a:p>
                        <a:p>
                          <a:pPr>
                            <a:spcAft>
                              <a:spcPts val="0"/>
                            </a:spcAft>
                          </a:pPr>
                          <a:r>
                            <a:rPr lang="en-US" sz="1200" dirty="0">
                              <a:effectLst/>
                            </a:rPr>
                            <a:t>where Q is </a:t>
                          </a:r>
                          <a:r>
                            <a:rPr lang="en-US" sz="1200" dirty="0" err="1">
                              <a:effectLst/>
                            </a:rPr>
                            <a:t>Phred</a:t>
                          </a:r>
                          <a:r>
                            <a:rPr lang="en-US" sz="1200" dirty="0">
                              <a:effectLst/>
                            </a:rPr>
                            <a:t> quality score, </a:t>
                          </a:r>
                          <a:r>
                            <a:rPr lang="en-US" sz="1200" dirty="0" err="1">
                              <a:effectLst/>
                            </a:rPr>
                            <a:t>Pe</a:t>
                          </a:r>
                          <a:r>
                            <a:rPr lang="en-US" sz="1200" dirty="0">
                              <a:effectLst/>
                            </a:rPr>
                            <a:t> is the probability for an erroneous base call. The </a:t>
                          </a:r>
                          <a:r>
                            <a:rPr lang="en-US" sz="1200" dirty="0" err="1">
                              <a:effectLst/>
                            </a:rPr>
                            <a:t>Pe</a:t>
                          </a:r>
                          <a:r>
                            <a:rPr lang="en-US" sz="1200" dirty="0">
                              <a:effectLst/>
                            </a:rPr>
                            <a:t> is typically generated by the base calling software which is sequence instrument specific. Therefore, Q values in isolation cannot be used to compare sequence quality across different sequencing platforms.</a:t>
                          </a:r>
                          <a:endParaRPr lang="zh-CN" sz="1200" dirty="0">
                            <a:effectLst/>
                            <a:latin typeface="Calibri"/>
                            <a:ea typeface="宋体"/>
                            <a:cs typeface="Times New Roman"/>
                          </a:endParaRPr>
                        </a:p>
                      </a:txBody>
                      <a:tcPr marL="64751" marR="64751" marT="16329" marB="16329" anchor="ctr"/>
                    </a:tc>
                  </a:tr>
                </a:tbl>
              </a:graphicData>
            </a:graphic>
          </p:graphicFrame>
        </mc:Choice>
        <mc:Fallback xmlns="">
          <p:graphicFrame>
            <p:nvGraphicFramePr>
              <p:cNvPr id="5" name="内容占位符 4"/>
              <p:cNvGraphicFramePr>
                <a:graphicFrameLocks noGrp="1"/>
              </p:cNvGraphicFramePr>
              <p:nvPr>
                <p:ph idx="1"/>
                <p:extLst>
                  <p:ext uri="{D42A27DB-BD31-4B8C-83A1-F6EECF244321}">
                    <p14:modId xmlns:p14="http://schemas.microsoft.com/office/powerpoint/2010/main" val="3020800672"/>
                  </p:ext>
                </p:extLst>
              </p:nvPr>
            </p:nvGraphicFramePr>
            <p:xfrm>
              <a:off x="611560" y="1988840"/>
              <a:ext cx="8032948" cy="4473904"/>
            </p:xfrm>
            <a:graphic>
              <a:graphicData uri="http://schemas.openxmlformats.org/drawingml/2006/table">
                <a:tbl>
                  <a:tblPr firstRow="1" firstCol="1" bandRow="1">
                    <a:tableStyleId>{21E4AEA4-8DFA-4A89-87EB-49C32662AFE0}</a:tableStyleId>
                  </a:tblPr>
                  <a:tblGrid>
                    <a:gridCol w="1493811"/>
                    <a:gridCol w="6539137"/>
                  </a:tblGrid>
                  <a:tr h="51587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103554">
                    <a:tc>
                      <a:txBody>
                        <a:bodyPr/>
                        <a:lstStyle/>
                        <a:p>
                          <a:pPr marL="0" algn="ctr" defTabSz="914400" rtl="0" eaLnBrk="1" latinLnBrk="0" hangingPunct="1">
                            <a:spcAft>
                              <a:spcPts val="0"/>
                            </a:spcAft>
                          </a:pPr>
                          <a:r>
                            <a:rPr lang="en-US" sz="1800" kern="1200" dirty="0">
                              <a:effectLst/>
                            </a:rPr>
                            <a:t>BAM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Compressed (binary) format of a SAM file intended for faster random access (search) of aligned and unaligned sequences and its related metadata. Compression enables smaller file size and storage efficiency which makes it popular over the SAM format. This is a default output of many alignment and post-alignment </a:t>
                          </a:r>
                          <a:r>
                            <a:rPr lang="en-US" sz="1200" dirty="0" err="1">
                              <a:effectLst/>
                            </a:rPr>
                            <a:t>softwares</a:t>
                          </a:r>
                          <a:r>
                            <a:rPr lang="en-US" sz="1200" dirty="0">
                              <a:effectLst/>
                            </a:rPr>
                            <a:t> used in bioinformatics pipeline and commonly used as an input by many variant callers*.</a:t>
                          </a:r>
                          <a:endParaRPr lang="zh-CN" sz="1200" dirty="0">
                            <a:effectLst/>
                            <a:latin typeface="Calibri"/>
                            <a:ea typeface="宋体"/>
                            <a:cs typeface="Times New Roman"/>
                          </a:endParaRPr>
                        </a:p>
                      </a:txBody>
                      <a:tcPr marL="64751" marR="64751" marT="16329" marB="16329" anchor="ctr"/>
                    </a:tc>
                  </a:tr>
                  <a:tr h="947058">
                    <a:tc>
                      <a:txBody>
                        <a:bodyPr/>
                        <a:lstStyle/>
                        <a:p>
                          <a:pPr marL="0" algn="ctr" defTabSz="914400" rtl="0" eaLnBrk="1" latinLnBrk="0" hangingPunct="1">
                            <a:spcAft>
                              <a:spcPts val="0"/>
                            </a:spcAft>
                          </a:pPr>
                          <a:r>
                            <a:rPr lang="en-US" sz="1800" kern="1200" dirty="0">
                              <a:effectLst/>
                            </a:rPr>
                            <a:t>FASTQ</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200" dirty="0">
                              <a:effectLst/>
                            </a:rPr>
                            <a:t>It is a de facto, human readable, file format that stores nucleotide sequences and corresponding quality (PHRED) scores for each nucleotide as an ASCII encoded character.</a:t>
                          </a:r>
                          <a:r>
                            <a:rPr lang="en-US" sz="1200" baseline="30000" dirty="0">
                              <a:effectLst/>
                            </a:rPr>
                            <a:t>4</a:t>
                          </a:r>
                          <a:r>
                            <a:rPr lang="en-US" sz="1200" dirty="0">
                              <a:effectLst/>
                            </a:rPr>
                            <a:t> This is commonly used for storing unaligned short sequence reads after the steps of base calling and is a typical starting point for NGS bioinformatics pipeline.</a:t>
                          </a:r>
                          <a:endParaRPr lang="zh-CN" sz="1200" dirty="0">
                            <a:effectLst/>
                            <a:latin typeface="Calibri"/>
                            <a:ea typeface="宋体"/>
                            <a:cs typeface="Times New Roman"/>
                          </a:endParaRPr>
                        </a:p>
                      </a:txBody>
                      <a:tcPr marL="64751" marR="64751" marT="16329" marB="16329" anchor="ctr"/>
                    </a:tc>
                  </a:tr>
                  <a:tr h="1907421">
                    <a:tc>
                      <a:txBody>
                        <a:bodyPr/>
                        <a:lstStyle/>
                        <a:p>
                          <a:pPr marL="0" algn="ctr" defTabSz="914400" rtl="0" eaLnBrk="1" latinLnBrk="0" hangingPunct="1">
                            <a:spcAft>
                              <a:spcPts val="0"/>
                            </a:spcAft>
                          </a:pPr>
                          <a:r>
                            <a:rPr lang="en-US" sz="1800" kern="1200" dirty="0">
                              <a:effectLst/>
                            </a:rPr>
                            <a:t>PHRED Score</a:t>
                          </a:r>
                          <a:endParaRPr lang="zh-CN" sz="1800" b="1" kern="1200" dirty="0">
                            <a:solidFill>
                              <a:schemeClr val="lt1"/>
                            </a:solidFill>
                            <a:effectLst/>
                            <a:latin typeface="+mn-lt"/>
                            <a:ea typeface="+mn-ea"/>
                            <a:cs typeface="+mn-cs"/>
                          </a:endParaRPr>
                        </a:p>
                      </a:txBody>
                      <a:tcPr marL="64751" marR="64751" marT="16329" marB="16329" anchor="ctr"/>
                    </a:tc>
                    <a:tc>
                      <a:txBody>
                        <a:bodyPr/>
                        <a:lstStyle/>
                        <a:p>
                          <a:endParaRPr lang="zh-CN"/>
                        </a:p>
                      </a:txBody>
                      <a:tcPr marL="64751" marR="64751" marT="16329" marB="16329" anchor="ctr">
                        <a:blipFill rotWithShape="1">
                          <a:blip r:embed="rId3"/>
                          <a:stretch>
                            <a:fillRect l="-22833" t="-134505" r="-93" b="-319"/>
                          </a:stretch>
                        </a:blipFill>
                      </a:tcPr>
                    </a:tc>
                  </a:tr>
                </a:tbl>
              </a:graphicData>
            </a:graphic>
          </p:graphicFrame>
        </mc:Fallback>
      </mc:AlternateContent>
    </p:spTree>
    <p:extLst>
      <p:ext uri="{BB962C8B-B14F-4D97-AF65-F5344CB8AC3E}">
        <p14:creationId xmlns:p14="http://schemas.microsoft.com/office/powerpoint/2010/main" val="3538941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442420237"/>
              </p:ext>
            </p:extLst>
          </p:nvPr>
        </p:nvGraphicFramePr>
        <p:xfrm>
          <a:off x="611560" y="1916832"/>
          <a:ext cx="7992888" cy="4608512"/>
        </p:xfrm>
        <a:graphic>
          <a:graphicData uri="http://schemas.openxmlformats.org/drawingml/2006/table">
            <a:tbl>
              <a:tblPr firstRow="1" firstCol="1" bandRow="1">
                <a:tableStyleId>{93296810-A885-4BE3-A3E7-6D5BEEA58F35}</a:tableStyleId>
              </a:tblPr>
              <a:tblGrid>
                <a:gridCol w="1486361"/>
                <a:gridCol w="6506527"/>
              </a:tblGrid>
              <a:tr h="718381">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2000" dirty="0">
                          <a:effectLst/>
                        </a:rPr>
                        <a:t>Description</a:t>
                      </a:r>
                      <a:endParaRPr lang="zh-CN" sz="2000" dirty="0">
                        <a:effectLst/>
                        <a:latin typeface="Calibri"/>
                        <a:ea typeface="宋体"/>
                        <a:cs typeface="Times New Roman"/>
                      </a:endParaRPr>
                    </a:p>
                  </a:txBody>
                  <a:tcPr marL="64751" marR="64751" marT="16329" marB="16329" anchor="ctr"/>
                </a:tc>
              </a:tr>
              <a:tr h="1536763">
                <a:tc>
                  <a:txBody>
                    <a:bodyPr/>
                    <a:lstStyle/>
                    <a:p>
                      <a:pPr marL="0" algn="ctr" defTabSz="914400" rtl="0" eaLnBrk="1" latinLnBrk="0" hangingPunct="1">
                        <a:spcAft>
                          <a:spcPts val="0"/>
                        </a:spcAft>
                      </a:pPr>
                      <a:r>
                        <a:rPr lang="en-US" sz="1800" b="1" kern="1200" dirty="0">
                          <a:solidFill>
                            <a:schemeClr val="lt1"/>
                          </a:solidFill>
                          <a:effectLst/>
                          <a:latin typeface="+mn-lt"/>
                          <a:ea typeface="+mn-ea"/>
                          <a:cs typeface="+mn-cs"/>
                        </a:rPr>
                        <a:t>SAM</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Stands for Sequence Alignment/Map format. It is a human readable (text file) file format specification for storing information on aligned sequence. This is a default output of many alignment </a:t>
                      </a:r>
                      <a:r>
                        <a:rPr lang="en-US" sz="1400" dirty="0" err="1">
                          <a:effectLst/>
                        </a:rPr>
                        <a:t>softwares</a:t>
                      </a:r>
                      <a:r>
                        <a:rPr lang="en-US" sz="1400" dirty="0">
                          <a:effectLst/>
                        </a:rPr>
                        <a:t> used in bioinformatics pipeline. Given the large file size and slower random access, BAM format is preferred for routine bioinformatics data processing. This format is helpful for technical troubleshooting when manual review of the stored information is necessary*.</a:t>
                      </a:r>
                      <a:endParaRPr lang="zh-CN" sz="1400" dirty="0">
                        <a:effectLst/>
                        <a:latin typeface="Calibri"/>
                        <a:ea typeface="宋体"/>
                        <a:cs typeface="Times New Roman"/>
                      </a:endParaRPr>
                    </a:p>
                  </a:txBody>
                  <a:tcPr marL="64751" marR="64751" marT="16329" marB="16329" anchor="ctr"/>
                </a:tc>
              </a:tr>
              <a:tr h="1176684">
                <a:tc>
                  <a:txBody>
                    <a:bodyPr/>
                    <a:lstStyle/>
                    <a:p>
                      <a:pPr marL="0" algn="l" defTabSz="914400" rtl="0" eaLnBrk="1" latinLnBrk="0" hangingPunct="1">
                        <a:spcAft>
                          <a:spcPts val="0"/>
                        </a:spcAft>
                      </a:pPr>
                      <a:r>
                        <a:rPr lang="en-US" sz="1700" b="1" kern="1200" dirty="0">
                          <a:solidFill>
                            <a:schemeClr val="lt1"/>
                          </a:solidFill>
                          <a:effectLst/>
                          <a:latin typeface="+mn-lt"/>
                          <a:ea typeface="+mn-ea"/>
                          <a:cs typeface="+mn-cs"/>
                        </a:rPr>
                        <a:t>Variant - horizontally complex</a:t>
                      </a:r>
                      <a:endParaRPr lang="zh-CN" sz="17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When two or more sequence alterations are present on the same read in close proximity such that they may represent a single complex variant. These variants are frequently represented as deletion-insertions and may result in ambiguous sequence description or HGVS nomenclature.</a:t>
                      </a:r>
                      <a:endParaRPr lang="zh-CN" sz="1400" dirty="0">
                        <a:effectLst/>
                        <a:latin typeface="Calibri"/>
                        <a:ea typeface="宋体"/>
                        <a:cs typeface="Times New Roman"/>
                      </a:endParaRPr>
                    </a:p>
                  </a:txBody>
                  <a:tcPr marL="64751" marR="64751" marT="16329" marB="16329" anchor="ctr"/>
                </a:tc>
              </a:tr>
              <a:tr h="1176684">
                <a:tc>
                  <a:txBody>
                    <a:bodyPr/>
                    <a:lstStyle/>
                    <a:p>
                      <a:pPr marL="0" algn="l" defTabSz="914400" rtl="0" eaLnBrk="1" latinLnBrk="0" hangingPunct="1">
                        <a:spcAft>
                          <a:spcPts val="0"/>
                        </a:spcAft>
                      </a:pPr>
                      <a:r>
                        <a:rPr lang="en-US" sz="1700" b="1" kern="1200" dirty="0">
                          <a:solidFill>
                            <a:schemeClr val="lt1"/>
                          </a:solidFill>
                          <a:effectLst/>
                          <a:latin typeface="+mn-lt"/>
                          <a:ea typeface="+mn-ea"/>
                          <a:cs typeface="+mn-cs"/>
                        </a:rPr>
                        <a:t>Variant - Left-aligned</a:t>
                      </a:r>
                      <a:endParaRPr lang="zh-CN" sz="17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400" dirty="0">
                          <a:effectLst/>
                        </a:rPr>
                        <a:t>If there are multiple potential VCF entries of the same allele length that represent the same variant, then left-alignment refers to the VCF entry with the smallest base position. The base position is typically represented in genomic coordinate for a given primary assembly (</a:t>
                      </a:r>
                      <a:r>
                        <a:rPr lang="en-US" sz="1400" dirty="0" err="1">
                          <a:effectLst/>
                        </a:rPr>
                        <a:t>eg</a:t>
                      </a:r>
                      <a:r>
                        <a:rPr lang="en-US" sz="1400" dirty="0">
                          <a:effectLst/>
                        </a:rPr>
                        <a:t>,  GRCh38) and represents the most 5’ position.</a:t>
                      </a:r>
                      <a:r>
                        <a:rPr lang="en-US" sz="1400" baseline="30000" dirty="0">
                          <a:effectLst/>
                        </a:rPr>
                        <a:t>5</a:t>
                      </a:r>
                      <a:r>
                        <a:rPr lang="en-US" sz="1400" dirty="0">
                          <a:effectLst/>
                        </a:rPr>
                        <a:t> </a:t>
                      </a:r>
                      <a:endParaRPr lang="zh-CN" sz="1400" dirty="0">
                        <a:effectLst/>
                        <a:latin typeface="Calibri"/>
                        <a:ea typeface="宋体"/>
                        <a:cs typeface="Times New Roman"/>
                      </a:endParaRPr>
                    </a:p>
                  </a:txBody>
                  <a:tcPr marL="64751" marR="64751" marT="16329" marB="16329" anchor="ctr"/>
                </a:tc>
              </a:tr>
            </a:tbl>
          </a:graphicData>
        </a:graphic>
      </p:graphicFrame>
    </p:spTree>
    <p:extLst>
      <p:ext uri="{BB962C8B-B14F-4D97-AF65-F5344CB8AC3E}">
        <p14:creationId xmlns:p14="http://schemas.microsoft.com/office/powerpoint/2010/main" val="15923779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500" y="714375"/>
            <a:ext cx="8248972" cy="1202457"/>
          </a:xfrm>
        </p:spPr>
        <p:txBody>
          <a:bodyPr/>
          <a:lstStyle/>
          <a:p>
            <a:r>
              <a:rPr lang="en-US" altLang="zh-CN" sz="2400" dirty="0" smtClean="0"/>
              <a:t>The Glossary </a:t>
            </a:r>
            <a:r>
              <a:rPr lang="en-US" altLang="zh-CN" sz="2400" dirty="0"/>
              <a:t>of Next-Generation Sequencing (NGS) and Bioinformatics Pipeline–Related </a:t>
            </a:r>
            <a:r>
              <a:rPr lang="en-US" altLang="zh-CN" sz="2400" dirty="0" smtClean="0"/>
              <a:t>Terminologies</a:t>
            </a:r>
            <a:endParaRPr lang="zh-CN" altLang="en-US" sz="24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29431337"/>
              </p:ext>
            </p:extLst>
          </p:nvPr>
        </p:nvGraphicFramePr>
        <p:xfrm>
          <a:off x="539552" y="1916832"/>
          <a:ext cx="8064896" cy="4690298"/>
        </p:xfrm>
        <a:graphic>
          <a:graphicData uri="http://schemas.openxmlformats.org/drawingml/2006/table">
            <a:tbl>
              <a:tblPr firstRow="1" firstCol="1" bandRow="1">
                <a:tableStyleId>{93296810-A885-4BE3-A3E7-6D5BEEA58F35}</a:tableStyleId>
              </a:tblPr>
              <a:tblGrid>
                <a:gridCol w="1472970"/>
                <a:gridCol w="6591926"/>
              </a:tblGrid>
              <a:tr h="383906">
                <a:tc>
                  <a:txBody>
                    <a:bodyPr/>
                    <a:lstStyle/>
                    <a:p>
                      <a:pPr algn="ctr">
                        <a:spcAft>
                          <a:spcPts val="0"/>
                        </a:spcAft>
                      </a:pPr>
                      <a:r>
                        <a:rPr lang="en-US" sz="1800" dirty="0">
                          <a:effectLst/>
                        </a:rPr>
                        <a:t>Terminology</a:t>
                      </a:r>
                      <a:endParaRPr lang="zh-CN" sz="1800" dirty="0">
                        <a:effectLst/>
                        <a:latin typeface="Calibri"/>
                        <a:ea typeface="宋体"/>
                        <a:cs typeface="Times New Roman"/>
                      </a:endParaRPr>
                    </a:p>
                  </a:txBody>
                  <a:tcPr marL="64751" marR="64751" marT="16329" marB="16329" anchor="ctr"/>
                </a:tc>
                <a:tc>
                  <a:txBody>
                    <a:bodyPr/>
                    <a:lstStyle/>
                    <a:p>
                      <a:pPr algn="ctr">
                        <a:spcAft>
                          <a:spcPts val="0"/>
                        </a:spcAft>
                      </a:pPr>
                      <a:r>
                        <a:rPr lang="en-US" sz="1800" dirty="0">
                          <a:effectLst/>
                        </a:rPr>
                        <a:t>Description</a:t>
                      </a:r>
                      <a:endParaRPr lang="zh-CN" sz="1800" dirty="0">
                        <a:effectLst/>
                        <a:latin typeface="Calibri"/>
                        <a:ea typeface="宋体"/>
                        <a:cs typeface="Times New Roman"/>
                      </a:endParaRPr>
                    </a:p>
                  </a:txBody>
                  <a:tcPr marL="64751" marR="64751" marT="16329" marB="16329" anchor="ctr"/>
                </a:tc>
              </a:tr>
              <a:tr h="521936">
                <a:tc>
                  <a:txBody>
                    <a:bodyPr/>
                    <a:lstStyle/>
                    <a:p>
                      <a:pPr>
                        <a:spcAft>
                          <a:spcPts val="0"/>
                        </a:spcAft>
                      </a:pPr>
                      <a:r>
                        <a:rPr lang="en-US" sz="1700" dirty="0">
                          <a:effectLst/>
                        </a:rPr>
                        <a:t>Variant - Normalized</a:t>
                      </a:r>
                      <a:endParaRPr lang="zh-CN" sz="1700" dirty="0">
                        <a:effectLst/>
                        <a:latin typeface="Calibri"/>
                        <a:ea typeface="宋体"/>
                        <a:cs typeface="Times New Roman"/>
                      </a:endParaRPr>
                    </a:p>
                  </a:txBody>
                  <a:tcPr marL="64751" marR="64751" marT="16329" marB="16329" anchor="ctr"/>
                </a:tc>
                <a:tc>
                  <a:txBody>
                    <a:bodyPr/>
                    <a:lstStyle/>
                    <a:p>
                      <a:pPr>
                        <a:spcAft>
                          <a:spcPts val="0"/>
                        </a:spcAft>
                      </a:pPr>
                      <a:r>
                        <a:rPr lang="en-US" sz="1600" dirty="0">
                          <a:effectLst/>
                        </a:rPr>
                        <a:t>A normalized variant must be parsimonious as well as left-aligned.</a:t>
                      </a:r>
                      <a:r>
                        <a:rPr lang="en-US" sz="1600" baseline="30000" dirty="0">
                          <a:effectLst/>
                        </a:rPr>
                        <a:t>5</a:t>
                      </a:r>
                      <a:endParaRPr lang="zh-CN" sz="1600" dirty="0">
                        <a:effectLst/>
                        <a:latin typeface="Calibri"/>
                        <a:ea typeface="宋体"/>
                        <a:cs typeface="Times New Roman"/>
                      </a:endParaRPr>
                    </a:p>
                  </a:txBody>
                  <a:tcPr marL="64751" marR="64751" marT="16329" marB="16329" anchor="ctr"/>
                </a:tc>
              </a:tr>
              <a:tr h="955163">
                <a:tc>
                  <a:txBody>
                    <a:bodyPr/>
                    <a:lstStyle/>
                    <a:p>
                      <a:pPr marL="0" algn="l" defTabSz="914400" rtl="0" eaLnBrk="1" latinLnBrk="0" hangingPunct="1">
                        <a:spcAft>
                          <a:spcPts val="0"/>
                        </a:spcAft>
                      </a:pPr>
                      <a:r>
                        <a:rPr lang="en-US" sz="1800" b="1" kern="1200" dirty="0">
                          <a:solidFill>
                            <a:schemeClr val="lt1"/>
                          </a:solidFill>
                          <a:effectLst/>
                          <a:latin typeface="+mn-lt"/>
                          <a:ea typeface="+mn-ea"/>
                          <a:cs typeface="+mn-cs"/>
                        </a:rPr>
                        <a:t>Variant - Parsimony</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If there are more than one way to represent the same variant in a VCF file, parsimony refers to the representation with the shortest possible allele length</a:t>
                      </a:r>
                      <a:r>
                        <a:rPr lang="en-US" sz="1600" baseline="30000" dirty="0">
                          <a:effectLst/>
                        </a:rPr>
                        <a:t>5 </a:t>
                      </a:r>
                      <a:r>
                        <a:rPr lang="en-US" sz="1600" dirty="0">
                          <a:effectLst/>
                        </a:rPr>
                        <a:t> (positive and non-zero length).</a:t>
                      </a:r>
                      <a:endParaRPr lang="zh-CN" sz="1600" dirty="0">
                        <a:effectLst/>
                        <a:latin typeface="Calibri"/>
                        <a:ea typeface="宋体"/>
                        <a:cs typeface="Times New Roman"/>
                      </a:endParaRPr>
                    </a:p>
                  </a:txBody>
                  <a:tcPr marL="64751" marR="64751" marT="16329" marB="16329" anchor="ctr"/>
                </a:tc>
              </a:tr>
              <a:tr h="955163">
                <a:tc>
                  <a:txBody>
                    <a:bodyPr/>
                    <a:lstStyle/>
                    <a:p>
                      <a:pPr marL="0" algn="l" defTabSz="914400" rtl="0" eaLnBrk="1" latinLnBrk="0" hangingPunct="1">
                        <a:spcAft>
                          <a:spcPts val="0"/>
                        </a:spcAft>
                      </a:pPr>
                      <a:r>
                        <a:rPr lang="en-US" sz="1800" b="1" kern="1200" dirty="0">
                          <a:solidFill>
                            <a:schemeClr val="lt1"/>
                          </a:solidFill>
                          <a:effectLst/>
                          <a:latin typeface="+mn-lt"/>
                          <a:ea typeface="+mn-ea"/>
                          <a:cs typeface="+mn-cs"/>
                        </a:rPr>
                        <a:t>Variant - vertically complex</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A vertically complex variant occurs when three or more alleles are represented by different sequence reads, typically with or uncommonly without a reference (normal) allele, at the same genomic coordinate or set of coordinates.</a:t>
                      </a:r>
                      <a:endParaRPr lang="zh-CN" sz="1600" dirty="0">
                        <a:effectLst/>
                        <a:latin typeface="Calibri"/>
                        <a:ea typeface="宋体"/>
                        <a:cs typeface="Times New Roman"/>
                      </a:endParaRPr>
                    </a:p>
                  </a:txBody>
                  <a:tcPr marL="64751" marR="64751" marT="16329" marB="16329" anchor="ctr"/>
                </a:tc>
              </a:tr>
              <a:tr h="1648327">
                <a:tc>
                  <a:txBody>
                    <a:bodyPr/>
                    <a:lstStyle/>
                    <a:p>
                      <a:pPr marL="0" algn="ctr" defTabSz="914400" rtl="0" eaLnBrk="1" latinLnBrk="0" hangingPunct="1">
                        <a:spcAft>
                          <a:spcPts val="0"/>
                        </a:spcAft>
                      </a:pPr>
                      <a:r>
                        <a:rPr lang="en-US" sz="1800" b="1" kern="1200" dirty="0">
                          <a:solidFill>
                            <a:schemeClr val="lt1"/>
                          </a:solidFill>
                          <a:effectLst/>
                          <a:latin typeface="+mn-lt"/>
                          <a:ea typeface="+mn-ea"/>
                          <a:cs typeface="+mn-cs"/>
                        </a:rPr>
                        <a:t>VCF</a:t>
                      </a:r>
                      <a:endParaRPr lang="zh-CN" sz="1800" b="1" kern="1200" dirty="0">
                        <a:solidFill>
                          <a:schemeClr val="lt1"/>
                        </a:solidFill>
                        <a:effectLst/>
                        <a:latin typeface="+mn-lt"/>
                        <a:ea typeface="+mn-ea"/>
                        <a:cs typeface="+mn-cs"/>
                      </a:endParaRPr>
                    </a:p>
                  </a:txBody>
                  <a:tcPr marL="64751" marR="64751" marT="16329" marB="16329" anchor="ctr"/>
                </a:tc>
                <a:tc>
                  <a:txBody>
                    <a:bodyPr/>
                    <a:lstStyle/>
                    <a:p>
                      <a:pPr>
                        <a:spcAft>
                          <a:spcPts val="0"/>
                        </a:spcAft>
                      </a:pPr>
                      <a:r>
                        <a:rPr lang="en-US" sz="1600" dirty="0">
                          <a:effectLst/>
                        </a:rPr>
                        <a:t>Variant Call Format is a versioned, text-file (human readable) specification for storing sequence variant calls. The file contains meta-information containing various details of the variant calling process and definition of headers and format tags, a header line and data lines. Each data line represents a sequence variant defined using a combination of chromosome, position, reference allele, and alternate allele†. </a:t>
                      </a:r>
                      <a:endParaRPr lang="zh-CN" sz="1600" dirty="0">
                        <a:effectLst/>
                        <a:latin typeface="Calibri"/>
                        <a:ea typeface="宋体"/>
                        <a:cs typeface="Times New Roman"/>
                      </a:endParaRPr>
                    </a:p>
                  </a:txBody>
                  <a:tcPr marL="64751" marR="64751" marT="16329" marB="16329" anchor="ctr"/>
                </a:tc>
              </a:tr>
            </a:tbl>
          </a:graphicData>
        </a:graphic>
      </p:graphicFrame>
      <p:sp>
        <p:nvSpPr>
          <p:cNvPr id="4" name="右弧形箭头 3">
            <a:hlinkClick r:id="rId3" action="ppaction://hlinksldjump"/>
          </p:cNvPr>
          <p:cNvSpPr/>
          <p:nvPr/>
        </p:nvSpPr>
        <p:spPr bwMode="auto">
          <a:xfrm>
            <a:off x="8676456" y="5949280"/>
            <a:ext cx="360040" cy="504056"/>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420934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Specific Restrictions Regarding Genetic Information </a:t>
            </a:r>
            <a:endParaRPr lang="zh-CN" altLang="en-US" dirty="0"/>
          </a:p>
        </p:txBody>
      </p:sp>
      <p:sp>
        <p:nvSpPr>
          <p:cNvPr id="3" name="内容占位符 2"/>
          <p:cNvSpPr>
            <a:spLocks noGrp="1"/>
          </p:cNvSpPr>
          <p:nvPr>
            <p:ph idx="1"/>
          </p:nvPr>
        </p:nvSpPr>
        <p:spPr>
          <a:xfrm>
            <a:off x="539552" y="1484784"/>
            <a:ext cx="8229600" cy="5229200"/>
          </a:xfrm>
        </p:spPr>
        <p:txBody>
          <a:bodyPr/>
          <a:lstStyle/>
          <a:p>
            <a:r>
              <a:rPr lang="en-US" altLang="zh-CN" sz="1700" b="1" dirty="0"/>
              <a:t>the Health Insurance Portability and Accountability Act of </a:t>
            </a:r>
            <a:r>
              <a:rPr lang="en-US" altLang="zh-CN" sz="1700" b="1" dirty="0" smtClean="0"/>
              <a:t>1996</a:t>
            </a:r>
            <a:r>
              <a:rPr lang="en-US" altLang="zh-CN" sz="1700" dirty="0" smtClean="0"/>
              <a:t>(HIPAA</a:t>
            </a:r>
            <a:r>
              <a:rPr lang="en-US" altLang="zh-CN" sz="1700" dirty="0"/>
              <a:t>; US Government </a:t>
            </a:r>
            <a:r>
              <a:rPr lang="en-US" altLang="zh-CN" sz="1700" dirty="0" smtClean="0"/>
              <a:t>Publishing Office</a:t>
            </a:r>
            <a:r>
              <a:rPr lang="en-US" altLang="zh-CN" sz="1700" dirty="0"/>
              <a:t>, https://</a:t>
            </a:r>
            <a:r>
              <a:rPr lang="en-US" altLang="zh-CN" sz="1700" dirty="0" smtClean="0"/>
              <a:t>www.gpo.gov/fdsys/pkg/PLAW-104publ191/html/PLAW-104publ191.htm</a:t>
            </a:r>
            <a:r>
              <a:rPr lang="en-US" altLang="zh-CN" sz="1700" dirty="0"/>
              <a:t>, last accessed March </a:t>
            </a:r>
            <a:r>
              <a:rPr lang="en-US" altLang="zh-CN" sz="1700" dirty="0" smtClean="0"/>
              <a:t>23,2017)</a:t>
            </a:r>
          </a:p>
          <a:p>
            <a:r>
              <a:rPr lang="en-US" altLang="zh-CN" sz="1700" b="1" dirty="0" smtClean="0"/>
              <a:t>the </a:t>
            </a:r>
            <a:r>
              <a:rPr lang="en-US" altLang="zh-CN" sz="1700" b="1" dirty="0"/>
              <a:t>Health Insurance Reform: Security </a:t>
            </a:r>
            <a:r>
              <a:rPr lang="en-US" altLang="zh-CN" sz="1700" b="1" dirty="0" smtClean="0"/>
              <a:t>Standards</a:t>
            </a:r>
            <a:r>
              <a:rPr lang="en-US" altLang="zh-CN" sz="1700" dirty="0" smtClean="0"/>
              <a:t>(Final </a:t>
            </a:r>
            <a:r>
              <a:rPr lang="en-US" altLang="zh-CN" sz="1700" dirty="0"/>
              <a:t>Security Rule; US Government </a:t>
            </a:r>
            <a:r>
              <a:rPr lang="en-US" altLang="zh-CN" sz="1700" dirty="0" smtClean="0"/>
              <a:t>Publishing Office, https</a:t>
            </a:r>
            <a:r>
              <a:rPr lang="en-US" altLang="zh-CN" sz="1700" dirty="0"/>
              <a:t>://www.hhs.gov/sites/default/files/ocr/privacy/hipaa/</a:t>
            </a:r>
            <a:br>
              <a:rPr lang="en-US" altLang="zh-CN" sz="1700" dirty="0"/>
            </a:br>
            <a:r>
              <a:rPr lang="en-US" altLang="zh-CN" sz="1700" dirty="0"/>
              <a:t>administrative/</a:t>
            </a:r>
            <a:r>
              <a:rPr lang="en-US" altLang="zh-CN" sz="1700" dirty="0" err="1"/>
              <a:t>securityrule</a:t>
            </a:r>
            <a:r>
              <a:rPr lang="en-US" altLang="zh-CN" sz="1700" dirty="0"/>
              <a:t>/securityrulepdf.pdf, last </a:t>
            </a:r>
            <a:r>
              <a:rPr lang="en-US" altLang="zh-CN" sz="1700" dirty="0" smtClean="0"/>
              <a:t>accessed December </a:t>
            </a:r>
            <a:r>
              <a:rPr lang="en-US" altLang="zh-CN" sz="1700" dirty="0"/>
              <a:t>19, 2016</a:t>
            </a:r>
            <a:r>
              <a:rPr lang="en-US" altLang="zh-CN" sz="1700" dirty="0" smtClean="0"/>
              <a:t>)</a:t>
            </a:r>
          </a:p>
          <a:p>
            <a:r>
              <a:rPr lang="en-US" altLang="zh-CN" sz="1700" b="1" dirty="0" smtClean="0"/>
              <a:t>the </a:t>
            </a:r>
            <a:r>
              <a:rPr lang="en-US" altLang="zh-CN" sz="1700" b="1" dirty="0"/>
              <a:t>Health Information </a:t>
            </a:r>
            <a:r>
              <a:rPr lang="en-US" altLang="zh-CN" sz="1700" b="1" dirty="0" smtClean="0"/>
              <a:t>Technology for </a:t>
            </a:r>
            <a:r>
              <a:rPr lang="en-US" altLang="zh-CN" sz="1700" b="1" dirty="0"/>
              <a:t>Economic and Clinical Health </a:t>
            </a:r>
            <a:r>
              <a:rPr lang="en-US" altLang="zh-CN" sz="1700" b="1" dirty="0" smtClean="0"/>
              <a:t>Act</a:t>
            </a:r>
            <a:r>
              <a:rPr lang="en-US" altLang="zh-CN" sz="1700" dirty="0" smtClean="0"/>
              <a:t>(US Health and </a:t>
            </a:r>
            <a:r>
              <a:rPr lang="en-US" altLang="zh-CN" sz="1700" dirty="0"/>
              <a:t>Human Services, https://www.healthit.gov/sites/</a:t>
            </a:r>
            <a:br>
              <a:rPr lang="en-US" altLang="zh-CN" sz="1700" dirty="0"/>
            </a:br>
            <a:r>
              <a:rPr lang="en-US" altLang="zh-CN" sz="1700" dirty="0" smtClean="0"/>
              <a:t>default/files/hitech_act_excerpt_from_arra_with_index.pdf</a:t>
            </a:r>
            <a:r>
              <a:rPr lang="en-US" altLang="zh-CN" sz="1700" dirty="0"/>
              <a:t>, last accessed November 7, 2017</a:t>
            </a:r>
            <a:r>
              <a:rPr lang="en-US" altLang="zh-CN" sz="1700" dirty="0" smtClean="0"/>
              <a:t>)</a:t>
            </a:r>
          </a:p>
          <a:p>
            <a:r>
              <a:rPr lang="en-US" altLang="zh-CN" sz="1700" b="1" dirty="0" smtClean="0"/>
              <a:t>the Genetic Information </a:t>
            </a:r>
            <a:r>
              <a:rPr lang="en-US" altLang="zh-CN" sz="1700" b="1" dirty="0"/>
              <a:t>Nondiscrimination </a:t>
            </a:r>
            <a:r>
              <a:rPr lang="en-US" altLang="zh-CN" sz="1700" b="1" dirty="0" smtClean="0"/>
              <a:t>Act</a:t>
            </a:r>
            <a:r>
              <a:rPr lang="en-US" altLang="zh-CN" sz="1700" dirty="0" smtClean="0"/>
              <a:t>(US Government Publishing </a:t>
            </a:r>
            <a:r>
              <a:rPr lang="en-US" altLang="zh-CN" sz="1700" dirty="0"/>
              <a:t>Office, https://</a:t>
            </a:r>
            <a:r>
              <a:rPr lang="en-US" altLang="zh-CN" sz="1700" dirty="0" smtClean="0"/>
              <a:t>www.hhs.gov/ohrp/regulationsand-policy/guidance/guidance-on-genetic-information-non</a:t>
            </a:r>
            <a:r>
              <a:rPr lang="en-US" altLang="zh-CN" sz="1700" dirty="0"/>
              <a:t> </a:t>
            </a:r>
            <a:r>
              <a:rPr lang="en-US" altLang="zh-CN" sz="1700" dirty="0" smtClean="0"/>
              <a:t>discrimination-act/index.html</a:t>
            </a:r>
            <a:r>
              <a:rPr lang="en-US" altLang="zh-CN" sz="1700" dirty="0"/>
              <a:t>, last accessed December </a:t>
            </a:r>
            <a:r>
              <a:rPr lang="en-US" altLang="zh-CN" sz="1700" dirty="0" smtClean="0"/>
              <a:t>19, 2016)</a:t>
            </a:r>
          </a:p>
          <a:p>
            <a:r>
              <a:rPr lang="en-US" altLang="zh-CN" sz="1700" b="1" dirty="0" smtClean="0"/>
              <a:t>the </a:t>
            </a:r>
            <a:r>
              <a:rPr lang="en-US" altLang="zh-CN" sz="1700" b="1" dirty="0"/>
              <a:t>HIPAA Omnibus Rule </a:t>
            </a:r>
            <a:r>
              <a:rPr lang="en-US" altLang="zh-CN" sz="1700" dirty="0"/>
              <a:t>(US </a:t>
            </a:r>
            <a:r>
              <a:rPr lang="en-US" altLang="zh-CN" sz="1700" dirty="0" smtClean="0"/>
              <a:t>Government Publishing Office, https</a:t>
            </a:r>
            <a:r>
              <a:rPr lang="en-US" altLang="zh-CN" sz="1700" dirty="0"/>
              <a:t>://</a:t>
            </a:r>
            <a:r>
              <a:rPr lang="en-US" altLang="zh-CN" sz="1700" dirty="0" smtClean="0"/>
              <a:t>www.gpo.gov/fdsys/pkg/FR-2013-01-25/pdf/2013-01073.pdf, last </a:t>
            </a:r>
            <a:r>
              <a:rPr lang="en-US" altLang="zh-CN" sz="1700" dirty="0"/>
              <a:t>accessed </a:t>
            </a:r>
            <a:r>
              <a:rPr lang="en-US" altLang="zh-CN" sz="1700" dirty="0" smtClean="0"/>
              <a:t>December 19</a:t>
            </a:r>
            <a:r>
              <a:rPr lang="en-US" altLang="zh-CN" sz="1700" dirty="0"/>
              <a:t>, 2016). </a:t>
            </a:r>
            <a:endParaRPr lang="zh-CN" altLang="en-US" sz="1700" dirty="0"/>
          </a:p>
        </p:txBody>
      </p:sp>
    </p:spTree>
    <p:extLst>
      <p:ext uri="{BB962C8B-B14F-4D97-AF65-F5344CB8AC3E}">
        <p14:creationId xmlns:p14="http://schemas.microsoft.com/office/powerpoint/2010/main" val="5574661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Specific Restrictions Regarding Genetic Information </a:t>
            </a:r>
            <a:endParaRPr lang="zh-CN" altLang="en-US" dirty="0"/>
          </a:p>
        </p:txBody>
      </p:sp>
      <p:sp>
        <p:nvSpPr>
          <p:cNvPr id="3" name="内容占位符 2"/>
          <p:cNvSpPr>
            <a:spLocks noGrp="1"/>
          </p:cNvSpPr>
          <p:nvPr>
            <p:ph idx="1"/>
          </p:nvPr>
        </p:nvSpPr>
        <p:spPr>
          <a:xfrm>
            <a:off x="467544" y="1916832"/>
            <a:ext cx="8229600" cy="4680520"/>
          </a:xfrm>
        </p:spPr>
        <p:txBody>
          <a:bodyPr/>
          <a:lstStyle/>
          <a:p>
            <a:r>
              <a:rPr lang="en-US" altLang="zh-CN" sz="2100" b="1" dirty="0"/>
              <a:t>the Australian Privacy Act of 1988 </a:t>
            </a:r>
            <a:r>
              <a:rPr lang="en-US" altLang="zh-CN" sz="2100" dirty="0"/>
              <a:t>(Office </a:t>
            </a:r>
            <a:r>
              <a:rPr lang="en-US" altLang="zh-CN" sz="2100" dirty="0" smtClean="0"/>
              <a:t>of the </a:t>
            </a:r>
            <a:r>
              <a:rPr lang="en-US" altLang="zh-CN" sz="2100" dirty="0"/>
              <a:t>Australian Information Commissioner, https://</a:t>
            </a:r>
            <a:r>
              <a:rPr lang="en-US" altLang="zh-CN" sz="2100" dirty="0" smtClean="0"/>
              <a:t>www.oaic.gov.au/privacy-law/privacy-act</a:t>
            </a:r>
            <a:r>
              <a:rPr lang="en-US" altLang="zh-CN" sz="2100" dirty="0"/>
              <a:t>, last accessed </a:t>
            </a:r>
            <a:r>
              <a:rPr lang="en-US" altLang="zh-CN" sz="2100" dirty="0" smtClean="0"/>
              <a:t>August 29</a:t>
            </a:r>
            <a:r>
              <a:rPr lang="en-US" altLang="zh-CN" sz="2100" dirty="0"/>
              <a:t>, 2016</a:t>
            </a:r>
            <a:r>
              <a:rPr lang="en-US" altLang="zh-CN" sz="2100" dirty="0" smtClean="0"/>
              <a:t>)</a:t>
            </a:r>
          </a:p>
          <a:p>
            <a:r>
              <a:rPr lang="en-US" altLang="zh-CN" sz="2100" b="1" dirty="0" smtClean="0"/>
              <a:t>the </a:t>
            </a:r>
            <a:r>
              <a:rPr lang="en-US" altLang="zh-CN" sz="2100" b="1" dirty="0"/>
              <a:t>European Union General Data </a:t>
            </a:r>
            <a:r>
              <a:rPr lang="en-US" altLang="zh-CN" sz="2100" b="1" dirty="0" smtClean="0"/>
              <a:t>Protection Regulation</a:t>
            </a:r>
            <a:r>
              <a:rPr lang="en-US" altLang="zh-CN" sz="2100" dirty="0" smtClean="0"/>
              <a:t> </a:t>
            </a:r>
            <a:r>
              <a:rPr lang="en-US" altLang="zh-CN" sz="2100" dirty="0"/>
              <a:t>(</a:t>
            </a:r>
            <a:r>
              <a:rPr lang="en-US" altLang="zh-CN" sz="2100" dirty="0" smtClean="0"/>
              <a:t>EUR-</a:t>
            </a:r>
            <a:r>
              <a:rPr lang="en-US" altLang="zh-CN" sz="2100" dirty="0" err="1" smtClean="0"/>
              <a:t>Lex</a:t>
            </a:r>
            <a:r>
              <a:rPr lang="en-US" altLang="zh-CN" sz="2100" dirty="0" smtClean="0"/>
              <a:t>, http</a:t>
            </a:r>
            <a:r>
              <a:rPr lang="en-US" altLang="zh-CN" sz="2100" dirty="0"/>
              <a:t>://</a:t>
            </a:r>
            <a:r>
              <a:rPr lang="en-US" altLang="zh-CN" sz="2100" dirty="0" smtClean="0"/>
              <a:t>eur-lex.europa.eu/legalcontent/EN/TXT</a:t>
            </a:r>
            <a:r>
              <a:rPr lang="en-US" altLang="zh-CN" sz="2100" dirty="0"/>
              <a:t>/?uriZuriserv:OJ.L_.</a:t>
            </a:r>
            <a:r>
              <a:rPr lang="en-US" altLang="zh-CN" sz="2100" dirty="0" smtClean="0"/>
              <a:t>2016.119.01.0001.01.ENG&amp;tocZOJ:L:2016:119:TOC</a:t>
            </a:r>
            <a:r>
              <a:rPr lang="en-US" altLang="zh-CN" sz="2100" dirty="0"/>
              <a:t>, last accessed August </a:t>
            </a:r>
            <a:r>
              <a:rPr lang="en-US" altLang="zh-CN" sz="2100" dirty="0" smtClean="0"/>
              <a:t>29,2016)</a:t>
            </a:r>
          </a:p>
          <a:p>
            <a:r>
              <a:rPr lang="en-US" altLang="zh-CN" sz="2100" b="1" dirty="0" smtClean="0"/>
              <a:t>the </a:t>
            </a:r>
            <a:r>
              <a:rPr lang="en-US" altLang="zh-CN" sz="2100" b="1" dirty="0"/>
              <a:t>Canadian Privacy Act and </a:t>
            </a:r>
            <a:r>
              <a:rPr lang="en-US" altLang="zh-CN" sz="2100" b="1" dirty="0" smtClean="0"/>
              <a:t>Personal Information </a:t>
            </a:r>
            <a:r>
              <a:rPr lang="en-US" altLang="zh-CN" sz="2100" b="1" dirty="0"/>
              <a:t>Protection and Electronic Documents </a:t>
            </a:r>
            <a:r>
              <a:rPr lang="en-US" altLang="zh-CN" sz="2100" b="1" dirty="0" smtClean="0"/>
              <a:t>Act</a:t>
            </a:r>
            <a:r>
              <a:rPr lang="en-US" altLang="zh-CN" sz="2100" dirty="0" smtClean="0"/>
              <a:t>(Office </a:t>
            </a:r>
            <a:r>
              <a:rPr lang="en-US" altLang="zh-CN" sz="2100" dirty="0"/>
              <a:t>of the Privacy Commissioner of Canada, https</a:t>
            </a:r>
            <a:r>
              <a:rPr lang="en-US" altLang="zh-CN" sz="2100" dirty="0" smtClean="0"/>
              <a:t>://www.priv.gc.ca/resource/fs-fi/02_05_d_15_e.asp</a:t>
            </a:r>
            <a:r>
              <a:rPr lang="en-US" altLang="zh-CN" sz="2100" dirty="0"/>
              <a:t>, </a:t>
            </a:r>
            <a:r>
              <a:rPr lang="en-US" altLang="zh-CN" sz="2100" dirty="0" smtClean="0"/>
              <a:t>last accessed </a:t>
            </a:r>
            <a:r>
              <a:rPr lang="en-US" altLang="zh-CN" sz="2100" dirty="0"/>
              <a:t>August 29, 2016). </a:t>
            </a:r>
            <a:endParaRPr lang="zh-CN" altLang="en-US" sz="2100" dirty="0"/>
          </a:p>
        </p:txBody>
      </p:sp>
      <p:sp>
        <p:nvSpPr>
          <p:cNvPr id="4" name="右弧形箭头 3">
            <a:hlinkClick r:id="rId2" action="ppaction://hlinksldjump"/>
          </p:cNvPr>
          <p:cNvSpPr/>
          <p:nvPr/>
        </p:nvSpPr>
        <p:spPr bwMode="auto">
          <a:xfrm>
            <a:off x="8388424" y="6211753"/>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64589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256012546"/>
              </p:ext>
            </p:extLst>
          </p:nvPr>
        </p:nvGraphicFramePr>
        <p:xfrm>
          <a:off x="179512" y="1628800"/>
          <a:ext cx="8568952" cy="4929267"/>
        </p:xfrm>
        <a:graphic>
          <a:graphicData uri="http://schemas.openxmlformats.org/drawingml/2006/table">
            <a:tbl>
              <a:tblPr firstRow="1" firstCol="1" bandRow="1">
                <a:tableStyleId>{93296810-A885-4BE3-A3E7-6D5BEEA58F35}</a:tableStyleId>
              </a:tblPr>
              <a:tblGrid>
                <a:gridCol w="889672"/>
                <a:gridCol w="3160678"/>
                <a:gridCol w="2282713"/>
                <a:gridCol w="2235889"/>
              </a:tblGrid>
              <a:tr h="576064">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Gene</a:t>
                      </a:r>
                      <a:endParaRPr lang="zh-CN" sz="1500" b="1" kern="1200" dirty="0">
                        <a:solidFill>
                          <a:schemeClr val="lt1"/>
                        </a:solidFill>
                        <a:effectLst/>
                        <a:latin typeface="+mn-lt"/>
                        <a:ea typeface="+mn-ea"/>
                        <a:cs typeface="+mn-cs"/>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a:effectLst/>
                        </a:rPr>
                        <a:t>Protein Description</a:t>
                      </a:r>
                      <a:endParaRPr lang="zh-CN" sz="150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720772">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EGFR</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NM_005228.3:c.2236_2253delGAATTAAGAGAAGCAACAinsTTG</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p.Glu746_Thr751delinsLeu</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Horizontally complex variant, SNV and a deletion flank a larger deletion (Figure 3)</a:t>
                      </a:r>
                      <a:endParaRPr lang="zh-CN" sz="1500" dirty="0">
                        <a:effectLst/>
                        <a:latin typeface="Cambria"/>
                        <a:ea typeface="MS Mincho"/>
                        <a:cs typeface="Times New Roman"/>
                      </a:endParaRPr>
                    </a:p>
                  </a:txBody>
                  <a:tcPr marL="21150" marR="21150" marT="0" marB="0"/>
                </a:tc>
              </a:tr>
              <a:tr h="467003">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KRAS</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NM_004985.3:c.35G&gt;A; NM_004985.3:c.35G&gt;T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p.Gly12Asp; p.G12Val </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Vertically complex variant (Figure 4)</a:t>
                      </a:r>
                      <a:endParaRPr lang="zh-CN" sz="1500">
                        <a:effectLst/>
                        <a:latin typeface="Cambria"/>
                        <a:ea typeface="MS Mincho"/>
                        <a:cs typeface="Times New Roman"/>
                      </a:endParaRPr>
                    </a:p>
                  </a:txBody>
                  <a:tcPr marL="21150" marR="21150" marT="0" marB="0"/>
                </a:tc>
              </a:tr>
              <a:tr h="2243380">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FLT3</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Internal tandem duplication (ITD)</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Gain of function</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Duplication with or without insertion of a variable sequence (3 to 400bp) into the FLT3 gene. Such </a:t>
                      </a:r>
                      <a:r>
                        <a:rPr lang="en-US" sz="1500" dirty="0" err="1">
                          <a:effectLst/>
                        </a:rPr>
                        <a:t>inframe</a:t>
                      </a:r>
                      <a:r>
                        <a:rPr lang="en-US" sz="1500" dirty="0">
                          <a:effectLst/>
                        </a:rPr>
                        <a:t> mutations confer a gain of function rather than loss of function. Both the size of the alteration and variability in flanking sequence create challenges.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1608843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58"/>
            <a:ext cx="5436096" cy="6854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a:spLocks noGrp="1"/>
          </p:cNvSpPr>
          <p:nvPr>
            <p:ph idx="1"/>
          </p:nvPr>
        </p:nvSpPr>
        <p:spPr>
          <a:xfrm>
            <a:off x="5253818" y="205055"/>
            <a:ext cx="3890181" cy="2215833"/>
          </a:xfrm>
          <a:solidFill>
            <a:schemeClr val="bg1"/>
          </a:solidFill>
          <a:ln>
            <a:noFill/>
          </a:ln>
        </p:spPr>
        <p:txBody>
          <a:bodyPr/>
          <a:lstStyle/>
          <a:p>
            <a:pPr marL="0" indent="0">
              <a:buNone/>
            </a:pPr>
            <a:r>
              <a:rPr lang="zh-CN" altLang="en-US" sz="1500" b="1" dirty="0" smtClean="0"/>
              <a:t>序列生成</a:t>
            </a:r>
            <a:r>
              <a:rPr lang="en-US" altLang="zh-CN" sz="1500" b="1" dirty="0" smtClean="0"/>
              <a:t>(Sequence Generation)</a:t>
            </a:r>
          </a:p>
          <a:p>
            <a:pPr marL="288000" lvl="1" indent="0">
              <a:buNone/>
            </a:pPr>
            <a:r>
              <a:rPr lang="en-US" altLang="zh-CN" sz="1500" b="1" dirty="0" smtClean="0"/>
              <a:t>Signal processing</a:t>
            </a:r>
            <a:r>
              <a:rPr lang="zh-CN" altLang="en-US" sz="1500" b="1" dirty="0" smtClean="0"/>
              <a:t> </a:t>
            </a:r>
            <a:r>
              <a:rPr lang="en-US" altLang="zh-CN" sz="1500" dirty="0" smtClean="0"/>
              <a:t>and </a:t>
            </a:r>
            <a:r>
              <a:rPr lang="en-US" altLang="zh-CN" sz="1500" b="1" dirty="0" smtClean="0"/>
              <a:t>base calling</a:t>
            </a:r>
            <a:r>
              <a:rPr lang="en-US" altLang="zh-CN" sz="1500" dirty="0" smtClean="0"/>
              <a:t>, stored in </a:t>
            </a:r>
            <a:r>
              <a:rPr lang="en-US" altLang="zh-CN" sz="1500" b="1" dirty="0" smtClean="0"/>
              <a:t>FASTQ files.</a:t>
            </a:r>
          </a:p>
          <a:p>
            <a:pPr marL="0" indent="0">
              <a:buNone/>
            </a:pPr>
            <a:r>
              <a:rPr lang="zh-CN" altLang="en-US" sz="1500" b="1" dirty="0" smtClean="0"/>
              <a:t>序列比对</a:t>
            </a:r>
            <a:r>
              <a:rPr lang="en-US" altLang="zh-CN" sz="1500" b="1" dirty="0" smtClean="0"/>
              <a:t>(Sequence Alignment)</a:t>
            </a:r>
          </a:p>
          <a:p>
            <a:pPr marL="288000" lvl="1" indent="0">
              <a:buNone/>
            </a:pPr>
            <a:r>
              <a:rPr lang="en-US" altLang="zh-CN" sz="1500" dirty="0" smtClean="0"/>
              <a:t>Align with a reference genome after QC, stored in </a:t>
            </a:r>
            <a:r>
              <a:rPr lang="en-US" altLang="zh-CN" sz="1500" b="1" dirty="0" smtClean="0"/>
              <a:t>BAM files</a:t>
            </a:r>
            <a:r>
              <a:rPr lang="en-US" altLang="zh-CN" sz="1500" dirty="0" smtClean="0"/>
              <a:t>.</a:t>
            </a:r>
          </a:p>
          <a:p>
            <a:pPr marL="288000" lvl="1" indent="0">
              <a:buNone/>
            </a:pPr>
            <a:r>
              <a:rPr lang="en-US" altLang="zh-CN" sz="1500" b="1" dirty="0"/>
              <a:t>CRAM</a:t>
            </a:r>
            <a:r>
              <a:rPr lang="zh-CN" altLang="en-US" sz="1500" b="1" dirty="0"/>
              <a:t>：</a:t>
            </a:r>
            <a:r>
              <a:rPr lang="en-US" altLang="zh-CN" sz="1500" dirty="0"/>
              <a:t>The latest  encrypted  version</a:t>
            </a:r>
          </a:p>
        </p:txBody>
      </p:sp>
      <p:sp>
        <p:nvSpPr>
          <p:cNvPr id="10" name="矩形 9"/>
          <p:cNvSpPr/>
          <p:nvPr/>
        </p:nvSpPr>
        <p:spPr bwMode="auto">
          <a:xfrm>
            <a:off x="119964" y="147206"/>
            <a:ext cx="5112568" cy="220167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矩形 13"/>
          <p:cNvSpPr/>
          <p:nvPr/>
        </p:nvSpPr>
        <p:spPr bwMode="auto">
          <a:xfrm>
            <a:off x="107504" y="2424676"/>
            <a:ext cx="5125028" cy="43887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 name="内容占位符 2"/>
          <p:cNvSpPr txBox="1">
            <a:spLocks/>
          </p:cNvSpPr>
          <p:nvPr/>
        </p:nvSpPr>
        <p:spPr bwMode="auto">
          <a:xfrm>
            <a:off x="5265484" y="2262822"/>
            <a:ext cx="3878516" cy="455055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华文细黑" pitchFamily="2" charset="-122"/>
                <a:ea typeface="华文细黑" pitchFamily="2"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华文细黑" pitchFamily="2" charset="-122"/>
                <a:ea typeface="华文细黑" pitchFamily="2"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华文细黑" pitchFamily="2" charset="-122"/>
                <a:ea typeface="华文细黑" pitchFamily="2"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a:lstStyle>
          <a:p>
            <a:pPr marL="0" indent="0" defTabSz="720000">
              <a:buNone/>
            </a:pPr>
            <a:r>
              <a:rPr lang="zh-CN" altLang="en-US" sz="1500" b="1" dirty="0" smtClean="0"/>
              <a:t>突变识别</a:t>
            </a:r>
            <a:r>
              <a:rPr lang="en-US" altLang="zh-CN" sz="1500" b="1" dirty="0" smtClean="0"/>
              <a:t>(Variant Calling)</a:t>
            </a:r>
          </a:p>
          <a:p>
            <a:pPr marL="288000" lvl="1" indent="0">
              <a:buNone/>
            </a:pPr>
            <a:r>
              <a:rPr lang="en-US" altLang="zh-CN" sz="1500" dirty="0" smtClean="0"/>
              <a:t>Identify sequence variants, the types including SNV, </a:t>
            </a:r>
            <a:r>
              <a:rPr lang="en-US" altLang="zh-CN" sz="1500" dirty="0" err="1" smtClean="0"/>
              <a:t>indels</a:t>
            </a:r>
            <a:r>
              <a:rPr lang="en-US" altLang="zh-CN" sz="1500" dirty="0" smtClean="0"/>
              <a:t>, CNV, etc.</a:t>
            </a:r>
          </a:p>
          <a:p>
            <a:pPr marL="288000" lvl="1" indent="0">
              <a:buNone/>
            </a:pPr>
            <a:r>
              <a:rPr lang="en-US" altLang="zh-CN" sz="1500" dirty="0" smtClean="0"/>
              <a:t>Represented by </a:t>
            </a:r>
            <a:r>
              <a:rPr lang="en-US" altLang="zh-CN" sz="1500" b="1" dirty="0" smtClean="0"/>
              <a:t>standard variant call format(VCF).</a:t>
            </a:r>
          </a:p>
          <a:p>
            <a:pPr marL="0" lvl="1" indent="0">
              <a:buNone/>
            </a:pPr>
            <a:r>
              <a:rPr lang="zh-CN" altLang="en-US" sz="1500" b="1" dirty="0" smtClean="0"/>
              <a:t>突变过滤</a:t>
            </a:r>
            <a:r>
              <a:rPr lang="en-US" altLang="zh-CN" sz="1500" b="1" dirty="0" smtClean="0"/>
              <a:t>(Variant Filtering)</a:t>
            </a:r>
          </a:p>
          <a:p>
            <a:pPr marL="288000" lvl="1" indent="0">
              <a:buNone/>
            </a:pPr>
            <a:r>
              <a:rPr lang="en-US" altLang="zh-CN" sz="1500" dirty="0" smtClean="0"/>
              <a:t>Filter the false-positive artifacts.</a:t>
            </a:r>
          </a:p>
          <a:p>
            <a:pPr marL="0" indent="0">
              <a:buNone/>
            </a:pPr>
            <a:r>
              <a:rPr lang="zh-CN" altLang="en-US" sz="1500" b="1" dirty="0" smtClean="0"/>
              <a:t>突变注释</a:t>
            </a:r>
            <a:r>
              <a:rPr lang="en-US" altLang="zh-CN" sz="1500" b="1" dirty="0" smtClean="0"/>
              <a:t>(Variant Annotation)</a:t>
            </a:r>
          </a:p>
          <a:p>
            <a:pPr marL="288000" lvl="1" indent="0">
              <a:buNone/>
            </a:pPr>
            <a:r>
              <a:rPr lang="en-US" altLang="zh-CN" sz="1500" dirty="0" smtClean="0"/>
              <a:t>Characterize each called variant.</a:t>
            </a:r>
          </a:p>
          <a:p>
            <a:pPr marL="288000" lvl="1" indent="0">
              <a:buNone/>
            </a:pPr>
            <a:r>
              <a:rPr lang="en-US" altLang="zh-CN" sz="1500" dirty="0" smtClean="0"/>
              <a:t>(E.g.  Variant location, predicted </a:t>
            </a:r>
            <a:r>
              <a:rPr lang="en-US" altLang="zh-CN" sz="1500" dirty="0" err="1" smtClean="0"/>
              <a:t>cDNA</a:t>
            </a:r>
            <a:r>
              <a:rPr lang="en-US" altLang="zh-CN" sz="1500" dirty="0" smtClean="0"/>
              <a:t>, amino acid sequence change, allele frequencies and prevalence in variant databases.)</a:t>
            </a:r>
          </a:p>
          <a:p>
            <a:pPr marL="0" indent="0">
              <a:buNone/>
            </a:pPr>
            <a:r>
              <a:rPr lang="zh-CN" altLang="en-US" sz="1500" b="1" dirty="0" smtClean="0"/>
              <a:t>突变优先级排序</a:t>
            </a:r>
            <a:r>
              <a:rPr lang="en-US" altLang="zh-CN" sz="1500" b="1" dirty="0" smtClean="0"/>
              <a:t>(Variant  Prioritization)</a:t>
            </a:r>
          </a:p>
          <a:p>
            <a:pPr marL="288000" lvl="1" indent="0">
              <a:buNone/>
            </a:pPr>
            <a:r>
              <a:rPr lang="en-US" altLang="zh-CN" sz="1500" dirty="0" smtClean="0"/>
              <a:t>Identify clinically insignificant variants, known and unknown clinically significant variants for further review and interpretation.</a:t>
            </a:r>
            <a:endParaRPr lang="en-US" altLang="zh-CN" sz="1500" dirty="0"/>
          </a:p>
        </p:txBody>
      </p:sp>
    </p:spTree>
    <p:extLst>
      <p:ext uri="{BB962C8B-B14F-4D97-AF65-F5344CB8AC3E}">
        <p14:creationId xmlns:p14="http://schemas.microsoft.com/office/powerpoint/2010/main" val="8791121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0"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840668710"/>
              </p:ext>
            </p:extLst>
          </p:nvPr>
        </p:nvGraphicFramePr>
        <p:xfrm>
          <a:off x="323528" y="1700808"/>
          <a:ext cx="8424936" cy="4847456"/>
        </p:xfrm>
        <a:graphic>
          <a:graphicData uri="http://schemas.openxmlformats.org/drawingml/2006/table">
            <a:tbl>
              <a:tblPr firstRow="1" firstCol="1" bandRow="1">
                <a:tableStyleId>{93296810-A885-4BE3-A3E7-6D5BEEA58F35}</a:tableStyleId>
              </a:tblPr>
              <a:tblGrid>
                <a:gridCol w="874719"/>
                <a:gridCol w="2735968"/>
                <a:gridCol w="2331902"/>
                <a:gridCol w="2482347"/>
              </a:tblGrid>
              <a:tr h="504056">
                <a:tc>
                  <a:txBody>
                    <a:bodyPr/>
                    <a:lstStyle/>
                    <a:p>
                      <a:pPr algn="ctr">
                        <a:lnSpc>
                          <a:spcPct val="2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642421">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dirty="0">
                          <a:effectLst/>
                        </a:rPr>
                        <a:t>NM_000059.3:c.1813dupA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p.Ile605Asnfs</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In short </a:t>
                      </a:r>
                      <a:r>
                        <a:rPr lang="en-US" sz="1500" dirty="0" err="1">
                          <a:effectLst/>
                        </a:rPr>
                        <a:t>homopolymer</a:t>
                      </a:r>
                      <a:r>
                        <a:rPr lang="en-US" sz="1500" dirty="0">
                          <a:effectLst/>
                        </a:rPr>
                        <a:t> repeat.  Left/right shuffling may create different representations. Some NGS methods produce artifacts at such sites, and mutations may be vertically heterogeneous.  </a:t>
                      </a:r>
                      <a:endParaRPr lang="zh-CN" sz="1500" dirty="0">
                        <a:effectLst/>
                        <a:latin typeface="Cambria"/>
                        <a:ea typeface="MS Mincho"/>
                        <a:cs typeface="Times New Roman"/>
                      </a:endParaRPr>
                    </a:p>
                  </a:txBody>
                  <a:tcPr marL="21150" marR="21150" marT="0" marB="0"/>
                </a:tc>
              </a:tr>
              <a:tr h="312426">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a:effectLst/>
                        </a:rPr>
                        <a:t>NM_000059.3:c.1310_1313delAAGA</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p.Lys437Ilefs</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short quad-nucleotide repeat. Left/right shuffling may create different representations.</a:t>
                      </a:r>
                      <a:endParaRPr lang="zh-CN" sz="1500">
                        <a:effectLst/>
                        <a:latin typeface="Cambria"/>
                        <a:ea typeface="MS Mincho"/>
                        <a:cs typeface="Times New Roman"/>
                      </a:endParaRPr>
                    </a:p>
                  </a:txBody>
                  <a:tcPr marL="21150" marR="21150" marT="0" marB="0"/>
                </a:tc>
              </a:tr>
              <a:tr h="312426">
                <a:tc>
                  <a:txBody>
                    <a:bodyPr/>
                    <a:lstStyle/>
                    <a:p>
                      <a:pPr marL="0" algn="ctr" defTabSz="914400" rtl="0" eaLnBrk="1" latinLnBrk="0" hangingPunct="1">
                        <a:lnSpc>
                          <a:spcPct val="200000"/>
                        </a:lnSpc>
                        <a:spcAft>
                          <a:spcPts val="0"/>
                        </a:spcAft>
                      </a:pPr>
                      <a:r>
                        <a:rPr lang="en-US" sz="1500" b="1" kern="1200" dirty="0">
                          <a:solidFill>
                            <a:schemeClr val="lt1"/>
                          </a:solidFill>
                          <a:effectLst/>
                          <a:latin typeface="+mn-lt"/>
                          <a:ea typeface="+mn-ea"/>
                          <a:cs typeface="+mn-cs"/>
                        </a:rPr>
                        <a:t>BRCA2</a:t>
                      </a:r>
                      <a:endParaRPr lang="zh-CN" sz="1500" b="1" kern="1200" dirty="0">
                        <a:solidFill>
                          <a:schemeClr val="lt1"/>
                        </a:solidFill>
                        <a:effectLst/>
                        <a:latin typeface="+mn-lt"/>
                        <a:ea typeface="+mn-ea"/>
                        <a:cs typeface="+mn-cs"/>
                      </a:endParaRPr>
                    </a:p>
                  </a:txBody>
                  <a:tcPr marL="21150" marR="21150" marT="0" marB="0"/>
                </a:tc>
                <a:tc>
                  <a:txBody>
                    <a:bodyPr/>
                    <a:lstStyle/>
                    <a:p>
                      <a:pPr>
                        <a:lnSpc>
                          <a:spcPct val="100000"/>
                        </a:lnSpc>
                        <a:spcAft>
                          <a:spcPts val="0"/>
                        </a:spcAft>
                      </a:pPr>
                      <a:r>
                        <a:rPr lang="en-US" sz="1500">
                          <a:effectLst/>
                        </a:rPr>
                        <a:t>NM_000059.3:c.5007_5008insAluY</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Protein disruption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Large insertion of a transposable element (</a:t>
                      </a:r>
                      <a:r>
                        <a:rPr lang="en-US" sz="1500" dirty="0" err="1">
                          <a:effectLst/>
                        </a:rPr>
                        <a:t>Alu</a:t>
                      </a:r>
                      <a:r>
                        <a:rPr lang="en-US" sz="1500" dirty="0">
                          <a:effectLst/>
                        </a:rPr>
                        <a:t>). These inserted sequences are typically variable. </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77219273"/>
              </p:ext>
            </p:extLst>
          </p:nvPr>
        </p:nvGraphicFramePr>
        <p:xfrm>
          <a:off x="323528" y="1556792"/>
          <a:ext cx="8496944" cy="5221288"/>
        </p:xfrm>
        <a:graphic>
          <a:graphicData uri="http://schemas.openxmlformats.org/drawingml/2006/table">
            <a:tbl>
              <a:tblPr firstRow="1" firstCol="1" bandRow="1">
                <a:tableStyleId>{93296810-A885-4BE3-A3E7-6D5BEEA58F35}</a:tableStyleId>
              </a:tblPr>
              <a:tblGrid>
                <a:gridCol w="882195"/>
                <a:gridCol w="2790213"/>
                <a:gridCol w="1992222"/>
                <a:gridCol w="2832314"/>
              </a:tblGrid>
              <a:tr h="420688">
                <a:tc>
                  <a:txBody>
                    <a:bodyPr/>
                    <a:lstStyle/>
                    <a:p>
                      <a:pPr>
                        <a:lnSpc>
                          <a:spcPct val="1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Nucleotide Description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Protein Description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Reason for complexity</a:t>
                      </a:r>
                      <a:endParaRPr lang="zh-CN" sz="1500">
                        <a:effectLst/>
                        <a:latin typeface="Cambria"/>
                        <a:ea typeface="MS Mincho"/>
                        <a:cs typeface="Times New Roman"/>
                      </a:endParaRPr>
                    </a:p>
                  </a:txBody>
                  <a:tcPr marL="21150" marR="21150" marT="0" marB="0"/>
                </a:tc>
              </a:tr>
              <a:tr h="861331">
                <a:tc>
                  <a:txBody>
                    <a:bodyPr/>
                    <a:lstStyle/>
                    <a:p>
                      <a:pPr>
                        <a:lnSpc>
                          <a:spcPct val="100000"/>
                        </a:lnSpc>
                        <a:spcAft>
                          <a:spcPts val="0"/>
                        </a:spcAft>
                      </a:pPr>
                      <a:r>
                        <a:rPr lang="en-US" sz="1500" dirty="0">
                          <a:effectLst/>
                        </a:rPr>
                        <a:t>MLH1</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NM_000249.3:c.1852_1854delAAG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p.Lys618del</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short tri-nucleotide repeat.  Left/right shuffling may create different representations.</a:t>
                      </a:r>
                      <a:endParaRPr lang="zh-CN" sz="1500">
                        <a:effectLst/>
                        <a:latin typeface="Cambria"/>
                        <a:ea typeface="MS Mincho"/>
                        <a:cs typeface="Times New Roman"/>
                      </a:endParaRPr>
                    </a:p>
                  </a:txBody>
                  <a:tcPr marL="21150" marR="21150" marT="0" marB="0"/>
                </a:tc>
              </a:tr>
              <a:tr h="1291996">
                <a:tc>
                  <a:txBody>
                    <a:bodyPr/>
                    <a:lstStyle/>
                    <a:p>
                      <a:pPr>
                        <a:lnSpc>
                          <a:spcPct val="100000"/>
                        </a:lnSpc>
                        <a:spcAft>
                          <a:spcPts val="0"/>
                        </a:spcAft>
                      </a:pPr>
                      <a:r>
                        <a:rPr lang="en-US" sz="1500" dirty="0">
                          <a:effectLst/>
                        </a:rPr>
                        <a:t>MLH1</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NM_000249.3:c.232_243delGAAAGGTTCACTinsATGTAAGG</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p.Glu78Metfs*2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Complex call - different variant calling algorithms may represent this alteration differently, including as multiple independent variants.</a:t>
                      </a:r>
                      <a:endParaRPr lang="zh-CN" sz="1500" dirty="0">
                        <a:effectLst/>
                        <a:latin typeface="Cambria"/>
                        <a:ea typeface="MS Mincho"/>
                        <a:cs typeface="Times New Roman"/>
                      </a:endParaRPr>
                    </a:p>
                  </a:txBody>
                  <a:tcPr marL="21150" marR="21150" marT="0" marB="0"/>
                </a:tc>
              </a:tr>
              <a:tr h="1076663">
                <a:tc>
                  <a:txBody>
                    <a:bodyPr/>
                    <a:lstStyle/>
                    <a:p>
                      <a:pPr>
                        <a:lnSpc>
                          <a:spcPct val="100000"/>
                        </a:lnSpc>
                        <a:spcAft>
                          <a:spcPts val="0"/>
                        </a:spcAft>
                      </a:pPr>
                      <a:r>
                        <a:rPr lang="en-US" sz="1500">
                          <a:effectLst/>
                        </a:rPr>
                        <a:t>MSH2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NM_000251.2:c.942+3A&gt;T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Splice affecting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In long homopolymer repeat. All current NGS methods produce artifacts at such sites, and mutations will be vertically heterogeneous.  </a:t>
                      </a:r>
                      <a:endParaRPr lang="zh-CN" sz="1500">
                        <a:effectLst/>
                        <a:latin typeface="Cambria"/>
                        <a:ea typeface="MS Mincho"/>
                        <a:cs typeface="Times New Roman"/>
                      </a:endParaRPr>
                    </a:p>
                  </a:txBody>
                  <a:tcPr marL="21150" marR="21150" marT="0" marB="0"/>
                </a:tc>
              </a:tr>
              <a:tr h="1291996">
                <a:tc>
                  <a:txBody>
                    <a:bodyPr/>
                    <a:lstStyle/>
                    <a:p>
                      <a:pPr>
                        <a:lnSpc>
                          <a:spcPct val="100000"/>
                        </a:lnSpc>
                        <a:spcAft>
                          <a:spcPts val="0"/>
                        </a:spcAft>
                      </a:pPr>
                      <a:r>
                        <a:rPr lang="en-US" sz="1500">
                          <a:effectLst/>
                        </a:rPr>
                        <a:t>MSH6</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NM_000179.2:c.2056_2060delGGTTGinsCTTCTACCTCAAAAA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p.Gly686Leufs</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Complex call - different variant calling algorithms may represent this alteration differently, including as multiple independent variants.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215478955"/>
              </p:ext>
            </p:extLst>
          </p:nvPr>
        </p:nvGraphicFramePr>
        <p:xfrm>
          <a:off x="323528" y="1772816"/>
          <a:ext cx="8496944" cy="4318248"/>
        </p:xfrm>
        <a:graphic>
          <a:graphicData uri="http://schemas.openxmlformats.org/drawingml/2006/table">
            <a:tbl>
              <a:tblPr firstRow="1" firstCol="1" bandRow="1">
                <a:tableStyleId>{93296810-A885-4BE3-A3E7-6D5BEEA58F35}</a:tableStyleId>
              </a:tblPr>
              <a:tblGrid>
                <a:gridCol w="882195"/>
                <a:gridCol w="3134118"/>
                <a:gridCol w="2263531"/>
                <a:gridCol w="2217100"/>
              </a:tblGrid>
              <a:tr h="432048">
                <a:tc>
                  <a:txBody>
                    <a:bodyPr/>
                    <a:lstStyle/>
                    <a:p>
                      <a:pPr algn="ctr">
                        <a:lnSpc>
                          <a:spcPct val="15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15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312426">
                <a:tc>
                  <a:txBody>
                    <a:bodyPr/>
                    <a:lstStyle/>
                    <a:p>
                      <a:pPr>
                        <a:lnSpc>
                          <a:spcPct val="100000"/>
                        </a:lnSpc>
                        <a:spcAft>
                          <a:spcPts val="0"/>
                        </a:spcAft>
                      </a:pPr>
                      <a:r>
                        <a:rPr lang="en-US" sz="1500" dirty="0">
                          <a:effectLst/>
                        </a:rPr>
                        <a:t>PMS2</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NM_000535.5:c.2243_2246delAGAA also</a:t>
                      </a:r>
                      <a:endParaRPr lang="zh-CN" sz="1500" dirty="0">
                        <a:effectLst/>
                      </a:endParaRPr>
                    </a:p>
                    <a:p>
                      <a:pPr>
                        <a:lnSpc>
                          <a:spcPct val="100000"/>
                        </a:lnSpc>
                        <a:spcAft>
                          <a:spcPts val="0"/>
                        </a:spcAft>
                      </a:pPr>
                      <a:r>
                        <a:rPr lang="en-US" sz="1500" dirty="0">
                          <a:effectLst/>
                        </a:rPr>
                        <a:t>NM_000535.5:c.2253T&gt;C</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NP_000068.1:p.Ala68Leu also</a:t>
                      </a:r>
                      <a:endParaRPr lang="zh-CN" sz="1500">
                        <a:effectLst/>
                      </a:endParaRPr>
                    </a:p>
                    <a:p>
                      <a:pPr>
                        <a:lnSpc>
                          <a:spcPct val="100000"/>
                        </a:lnSpc>
                        <a:spcAft>
                          <a:spcPts val="0"/>
                        </a:spcAft>
                      </a:pPr>
                      <a:r>
                        <a:rPr lang="en-US" sz="1500">
                          <a:effectLst/>
                        </a:rPr>
                        <a:t>NP_478102.2:p.Arg82Leu</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SNV near </a:t>
                      </a:r>
                      <a:r>
                        <a:rPr lang="en-US" sz="1500" dirty="0" err="1">
                          <a:effectLst/>
                        </a:rPr>
                        <a:t>indel</a:t>
                      </a:r>
                      <a:r>
                        <a:rPr lang="en-US" sz="1500" dirty="0">
                          <a:effectLst/>
                        </a:rPr>
                        <a:t>, both are in </a:t>
                      </a:r>
                      <a:r>
                        <a:rPr lang="en-US" sz="1500" dirty="0" err="1">
                          <a:effectLst/>
                        </a:rPr>
                        <a:t>pseudogene</a:t>
                      </a:r>
                      <a:r>
                        <a:rPr lang="en-US" sz="1500" dirty="0">
                          <a:effectLst/>
                        </a:rPr>
                        <a:t> associated region of PMS2, highly homologous to PMS2CL</a:t>
                      </a:r>
                      <a:endParaRPr lang="zh-CN" sz="1500" dirty="0">
                        <a:effectLst/>
                        <a:latin typeface="Cambria"/>
                        <a:ea typeface="MS Mincho"/>
                        <a:cs typeface="Times New Roman"/>
                      </a:endParaRPr>
                    </a:p>
                  </a:txBody>
                  <a:tcPr marL="21150" marR="21150" marT="0" marB="0"/>
                </a:tc>
              </a:tr>
              <a:tr h="422425">
                <a:tc>
                  <a:txBody>
                    <a:bodyPr/>
                    <a:lstStyle/>
                    <a:p>
                      <a:pPr>
                        <a:lnSpc>
                          <a:spcPct val="100000"/>
                        </a:lnSpc>
                        <a:spcAft>
                          <a:spcPts val="0"/>
                        </a:spcAft>
                      </a:pPr>
                      <a:r>
                        <a:rPr lang="en-US" sz="1500">
                          <a:effectLst/>
                        </a:rPr>
                        <a:t>CDKN2A</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tabLst>
                          <a:tab pos="3870960" algn="l"/>
                        </a:tabLst>
                      </a:pPr>
                      <a:r>
                        <a:rPr lang="en-US" sz="1500" dirty="0">
                          <a:effectLst/>
                        </a:rPr>
                        <a:t>NM_000077.4:c.9_32dupGGCGGCGGGGAGCAGCATGGAGCC</a:t>
                      </a:r>
                      <a:endParaRPr lang="zh-CN" sz="1500" dirty="0">
                        <a:effectLst/>
                      </a:endParaRPr>
                    </a:p>
                    <a:p>
                      <a:pPr>
                        <a:lnSpc>
                          <a:spcPct val="100000"/>
                        </a:lnSpc>
                        <a:spcAft>
                          <a:spcPts val="0"/>
                        </a:spcAft>
                      </a:pPr>
                      <a:r>
                        <a:rPr lang="en-US" sz="1500" dirty="0">
                          <a:effectLst/>
                        </a:rPr>
                        <a:t> </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p.Pro11_Ser12insAlaAlaGlySerSerMetGluPro</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Mutation is 3</a:t>
                      </a:r>
                      <a:r>
                        <a:rPr lang="en-US" sz="1500" baseline="30000" dirty="0">
                          <a:effectLst/>
                        </a:rPr>
                        <a:t>rd</a:t>
                      </a:r>
                      <a:r>
                        <a:rPr lang="en-US" sz="1500" dirty="0">
                          <a:effectLst/>
                        </a:rPr>
                        <a:t> copy of repeat in an endogenous tandem duplication; Also this region is 80% GC and low complexity.</a:t>
                      </a:r>
                      <a:endParaRPr lang="zh-CN" sz="1500" dirty="0">
                        <a:effectLst/>
                        <a:latin typeface="Cambria"/>
                        <a:ea typeface="MS Mincho"/>
                        <a:cs typeface="Times New Roman"/>
                      </a:endParaRPr>
                    </a:p>
                  </a:txBody>
                  <a:tcPr marL="21150" marR="21150" marT="0" marB="0"/>
                </a:tc>
              </a:tr>
              <a:tr h="422425">
                <a:tc>
                  <a:txBody>
                    <a:bodyPr/>
                    <a:lstStyle/>
                    <a:p>
                      <a:pPr>
                        <a:lnSpc>
                          <a:spcPct val="100000"/>
                        </a:lnSpc>
                        <a:spcAft>
                          <a:spcPts val="0"/>
                        </a:spcAft>
                      </a:pPr>
                      <a:r>
                        <a:rPr lang="en-US" sz="1500" dirty="0">
                          <a:effectLst/>
                        </a:rPr>
                        <a:t>CDKN2A</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NM_000077.4:c.202_203delCCinsTT  and</a:t>
                      </a:r>
                      <a:endParaRPr lang="zh-CN" sz="1500" dirty="0">
                        <a:effectLst/>
                      </a:endParaRPr>
                    </a:p>
                    <a:p>
                      <a:pPr>
                        <a:lnSpc>
                          <a:spcPct val="100000"/>
                        </a:lnSpc>
                        <a:spcAft>
                          <a:spcPts val="0"/>
                        </a:spcAft>
                      </a:pPr>
                      <a:r>
                        <a:rPr lang="en-US" sz="1500" dirty="0">
                          <a:effectLst/>
                        </a:rPr>
                        <a:t>NM_058195.3:c.245_246delCCinsTT</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p.Ala68Leu and</a:t>
                      </a:r>
                      <a:endParaRPr lang="zh-CN" sz="1500" dirty="0">
                        <a:effectLst/>
                      </a:endParaRPr>
                    </a:p>
                    <a:p>
                      <a:pPr>
                        <a:lnSpc>
                          <a:spcPct val="100000"/>
                        </a:lnSpc>
                        <a:spcAft>
                          <a:spcPts val="0"/>
                        </a:spcAft>
                      </a:pPr>
                      <a:r>
                        <a:rPr lang="en-US" sz="1500" dirty="0">
                          <a:effectLst/>
                        </a:rPr>
                        <a:t>p.Ala68Leu respectively</a:t>
                      </a:r>
                      <a:endParaRPr lang="zh-CN" sz="1500" dirty="0">
                        <a:effectLst/>
                      </a:endParaRPr>
                    </a:p>
                    <a:p>
                      <a:pPr>
                        <a:lnSpc>
                          <a:spcPct val="100000"/>
                        </a:lnSpc>
                        <a:spcAft>
                          <a:spcPts val="0"/>
                        </a:spcAft>
                      </a:pPr>
                      <a:r>
                        <a:rPr lang="en-US" sz="1500" dirty="0">
                          <a:effectLst/>
                        </a:rPr>
                        <a:t> </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These two variants are the same and affect the two different gene products (p14ARF and P16INK4a) of the CDKN2A locus</a:t>
                      </a:r>
                      <a:endParaRPr lang="zh-CN" sz="1500" dirty="0">
                        <a:effectLst/>
                        <a:latin typeface="Cambria"/>
                        <a:ea typeface="MS Mincho"/>
                        <a:cs typeface="Times New Roman"/>
                      </a:endParaRPr>
                    </a:p>
                  </a:txBody>
                  <a:tcPr marL="21150" marR="21150" marT="0" marB="0"/>
                </a:tc>
              </a:tr>
            </a:tbl>
          </a:graphicData>
        </a:graphic>
      </p:graphicFrame>
    </p:spTree>
    <p:extLst>
      <p:ext uri="{BB962C8B-B14F-4D97-AF65-F5344CB8AC3E}">
        <p14:creationId xmlns:p14="http://schemas.microsoft.com/office/powerpoint/2010/main" val="805865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500" dirty="0" smtClean="0"/>
              <a:t>Examples </a:t>
            </a:r>
            <a:r>
              <a:rPr lang="en-US" altLang="zh-CN" sz="2500" dirty="0"/>
              <a:t>of Complex, Potentially Clinically Significant Sequence Variants.</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089188508"/>
              </p:ext>
            </p:extLst>
          </p:nvPr>
        </p:nvGraphicFramePr>
        <p:xfrm>
          <a:off x="323528" y="1772816"/>
          <a:ext cx="8496944" cy="3463280"/>
        </p:xfrm>
        <a:graphic>
          <a:graphicData uri="http://schemas.openxmlformats.org/drawingml/2006/table">
            <a:tbl>
              <a:tblPr firstRow="1" firstCol="1" bandRow="1">
                <a:tableStyleId>{93296810-A885-4BE3-A3E7-6D5BEEA58F35}</a:tableStyleId>
              </a:tblPr>
              <a:tblGrid>
                <a:gridCol w="882195"/>
                <a:gridCol w="3134118"/>
                <a:gridCol w="2263531"/>
                <a:gridCol w="2217100"/>
              </a:tblGrid>
              <a:tr h="720080">
                <a:tc>
                  <a:txBody>
                    <a:bodyPr/>
                    <a:lstStyle/>
                    <a:p>
                      <a:pPr algn="ctr">
                        <a:lnSpc>
                          <a:spcPct val="200000"/>
                        </a:lnSpc>
                        <a:spcAft>
                          <a:spcPts val="0"/>
                        </a:spcAft>
                      </a:pPr>
                      <a:r>
                        <a:rPr lang="en-US" sz="1500" dirty="0">
                          <a:effectLst/>
                        </a:rPr>
                        <a:t>Gene</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Nucleotide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Protein Description</a:t>
                      </a:r>
                      <a:endParaRPr lang="zh-CN" sz="1500" dirty="0">
                        <a:effectLst/>
                        <a:latin typeface="Cambria"/>
                        <a:ea typeface="MS Mincho"/>
                        <a:cs typeface="Times New Roman"/>
                      </a:endParaRPr>
                    </a:p>
                  </a:txBody>
                  <a:tcPr marL="21150" marR="21150" marT="0" marB="0"/>
                </a:tc>
                <a:tc>
                  <a:txBody>
                    <a:bodyPr/>
                    <a:lstStyle/>
                    <a:p>
                      <a:pPr algn="ctr">
                        <a:lnSpc>
                          <a:spcPct val="200000"/>
                        </a:lnSpc>
                        <a:spcAft>
                          <a:spcPts val="0"/>
                        </a:spcAft>
                      </a:pPr>
                      <a:r>
                        <a:rPr lang="en-US" sz="1500" dirty="0">
                          <a:effectLst/>
                        </a:rPr>
                        <a:t>Reason for complexity</a:t>
                      </a:r>
                      <a:endParaRPr lang="zh-CN" sz="1500" dirty="0">
                        <a:effectLst/>
                        <a:latin typeface="Cambria"/>
                        <a:ea typeface="MS Mincho"/>
                        <a:cs typeface="Times New Roman"/>
                      </a:endParaRPr>
                    </a:p>
                  </a:txBody>
                  <a:tcPr marL="21150" marR="21150" marT="0" marB="0"/>
                </a:tc>
              </a:tr>
              <a:tr h="532422">
                <a:tc>
                  <a:txBody>
                    <a:bodyPr/>
                    <a:lstStyle/>
                    <a:p>
                      <a:pPr>
                        <a:lnSpc>
                          <a:spcPct val="100000"/>
                        </a:lnSpc>
                        <a:spcAft>
                          <a:spcPts val="0"/>
                        </a:spcAft>
                      </a:pPr>
                      <a:r>
                        <a:rPr lang="en-US" sz="1500" dirty="0">
                          <a:effectLst/>
                        </a:rPr>
                        <a:t>TP53</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NM_000546.5:c.215_221delCCGTGGCinsGTG</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p.Pro72Argfs*50</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At end of </a:t>
                      </a:r>
                      <a:r>
                        <a:rPr lang="en-US" sz="1500" dirty="0" err="1">
                          <a:effectLst/>
                        </a:rPr>
                        <a:t>homopolymer</a:t>
                      </a:r>
                      <a:r>
                        <a:rPr lang="en-US" sz="1500" dirty="0">
                          <a:effectLst/>
                        </a:rPr>
                        <a:t> repeat region. Complex call - different variant calling algorithms may represent this alteration differently.</a:t>
                      </a:r>
                      <a:endParaRPr lang="zh-CN" sz="1500" dirty="0">
                        <a:effectLst/>
                        <a:latin typeface="Cambria"/>
                        <a:ea typeface="MS Mincho"/>
                        <a:cs typeface="Times New Roman"/>
                      </a:endParaRPr>
                    </a:p>
                  </a:txBody>
                  <a:tcPr marL="21150" marR="21150" marT="0" marB="0"/>
                </a:tc>
              </a:tr>
              <a:tr h="312426">
                <a:tc>
                  <a:txBody>
                    <a:bodyPr/>
                    <a:lstStyle/>
                    <a:p>
                      <a:pPr>
                        <a:lnSpc>
                          <a:spcPct val="100000"/>
                        </a:lnSpc>
                        <a:spcAft>
                          <a:spcPts val="0"/>
                        </a:spcAft>
                      </a:pPr>
                      <a:r>
                        <a:rPr lang="en-US" sz="1500">
                          <a:effectLst/>
                        </a:rPr>
                        <a:t>MSH2</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a:effectLst/>
                        </a:rPr>
                        <a:t>NM_000251.2:inv exons 1-7 (“Boland inversion”)</a:t>
                      </a:r>
                      <a:endParaRPr lang="zh-CN" sz="150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Loss of protein</a:t>
                      </a:r>
                      <a:endParaRPr lang="zh-CN" sz="1500" dirty="0">
                        <a:effectLst/>
                        <a:latin typeface="Cambria"/>
                        <a:ea typeface="MS Mincho"/>
                        <a:cs typeface="Times New Roman"/>
                      </a:endParaRPr>
                    </a:p>
                  </a:txBody>
                  <a:tcPr marL="21150" marR="21150" marT="0" marB="0"/>
                </a:tc>
                <a:tc>
                  <a:txBody>
                    <a:bodyPr/>
                    <a:lstStyle/>
                    <a:p>
                      <a:pPr>
                        <a:lnSpc>
                          <a:spcPct val="100000"/>
                        </a:lnSpc>
                        <a:spcAft>
                          <a:spcPts val="0"/>
                        </a:spcAft>
                      </a:pPr>
                      <a:r>
                        <a:rPr lang="en-US" sz="1500" dirty="0">
                          <a:effectLst/>
                        </a:rPr>
                        <a:t>Breakpoints in non-coding regions, requires specialized bioinformatics.</a:t>
                      </a:r>
                      <a:endParaRPr lang="zh-CN" sz="1500" dirty="0">
                        <a:effectLst/>
                        <a:latin typeface="Cambria"/>
                        <a:ea typeface="MS Mincho"/>
                        <a:cs typeface="Times New Roman"/>
                      </a:endParaRPr>
                    </a:p>
                  </a:txBody>
                  <a:tcPr marL="21150" marR="21150" marT="0" marB="0"/>
                </a:tc>
              </a:tr>
            </a:tbl>
          </a:graphicData>
        </a:graphic>
      </p:graphicFrame>
      <p:sp>
        <p:nvSpPr>
          <p:cNvPr id="4" name="右弧形箭头 3">
            <a:hlinkClick r:id="rId2" action="ppaction://hlinksldjump"/>
          </p:cNvPr>
          <p:cNvSpPr/>
          <p:nvPr/>
        </p:nvSpPr>
        <p:spPr bwMode="auto">
          <a:xfrm>
            <a:off x="8388424" y="6211753"/>
            <a:ext cx="216024" cy="360040"/>
          </a:xfrm>
          <a:prstGeom prst="curvedLeftArrow">
            <a:avLst/>
          </a:prstGeom>
          <a:solidFill>
            <a:srgbClr val="DE197A"/>
          </a:solidFill>
          <a:ln w="9525" cap="flat" cmpd="sng" algn="ctr">
            <a:solidFill>
              <a:srgbClr val="DF1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375388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Outline</a:t>
            </a:r>
            <a:endParaRPr lang="zh-CN" altLang="en-US" dirty="0"/>
          </a:p>
        </p:txBody>
      </p:sp>
      <p:sp>
        <p:nvSpPr>
          <p:cNvPr id="8" name="矩形 1"/>
          <p:cNvSpPr>
            <a:spLocks noChangeArrowheads="1"/>
          </p:cNvSpPr>
          <p:nvPr/>
        </p:nvSpPr>
        <p:spPr bwMode="auto">
          <a:xfrm>
            <a:off x="539552" y="1502430"/>
            <a:ext cx="4032448" cy="5022914"/>
          </a:xfrm>
          <a:prstGeom prst="rect">
            <a:avLst/>
          </a:prstGeom>
          <a:noFill/>
          <a:ln w="9525">
            <a:noFill/>
            <a:miter lim="800000"/>
            <a:headEnd/>
            <a:tailEnd/>
          </a:ln>
        </p:spPr>
        <p:txBody>
          <a:bodyPr wrap="square">
            <a:spAutoFit/>
          </a:bodyPr>
          <a:lstStyle/>
          <a:p>
            <a:pPr>
              <a:lnSpc>
                <a:spcPct val="120000"/>
              </a:lnSpc>
              <a:spcBef>
                <a:spcPts val="600"/>
              </a:spcBef>
              <a:spcAft>
                <a:spcPts val="600"/>
              </a:spcAft>
              <a:buClr>
                <a:srgbClr val="FF0000"/>
              </a:buClr>
              <a:buBlip>
                <a:blip r:embed="rId2"/>
              </a:buBlip>
            </a:pPr>
            <a:r>
              <a:rPr lang="en-US" altLang="zh-CN" sz="2400" b="1" dirty="0" smtClean="0">
                <a:solidFill>
                  <a:srgbClr val="000000"/>
                </a:solidFill>
                <a:latin typeface="华文细黑" pitchFamily="2" charset="-122"/>
                <a:ea typeface="华文细黑" pitchFamily="2" charset="-122"/>
                <a:cs typeface="Arial" pitchFamily="34" charset="0"/>
              </a:rPr>
              <a:t>NGS</a:t>
            </a:r>
            <a:r>
              <a:rPr lang="zh-CN" altLang="en-US" sz="2400" b="1" dirty="0" smtClean="0">
                <a:solidFill>
                  <a:srgbClr val="000000"/>
                </a:solidFill>
                <a:latin typeface="华文细黑" pitchFamily="2" charset="-122"/>
                <a:ea typeface="华文细黑" pitchFamily="2" charset="-122"/>
                <a:cs typeface="Arial" pitchFamily="34" charset="0"/>
              </a:rPr>
              <a:t>技术</a:t>
            </a:r>
            <a:endParaRPr lang="en-US" altLang="zh-CN" sz="2400"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生信分析指南的需求（略）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NGS</a:t>
            </a:r>
            <a:r>
              <a:rPr lang="zh-CN" altLang="en-US" b="1" dirty="0" smtClean="0">
                <a:solidFill>
                  <a:srgbClr val="000000"/>
                </a:solidFill>
                <a:latin typeface="华文细黑" pitchFamily="2" charset="-122"/>
                <a:ea typeface="华文细黑" pitchFamily="2" charset="-122"/>
                <a:cs typeface="Arial" pitchFamily="34" charset="0"/>
              </a:rPr>
              <a:t>技术简介（略）</a:t>
            </a:r>
            <a:endParaRPr lang="en-US" altLang="zh-CN" b="1" dirty="0" smtClean="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生信分析流程</a:t>
            </a:r>
            <a:endParaRPr lang="en-US" altLang="zh-CN" b="1" dirty="0" smtClean="0">
              <a:solidFill>
                <a:srgbClr val="000000"/>
              </a:solidFill>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定义</a:t>
            </a:r>
            <a:r>
              <a:rPr lang="zh-CN" altLang="en-US" b="1" dirty="0">
                <a:latin typeface="华文细黑" pitchFamily="2" charset="-122"/>
                <a:ea typeface="华文细黑" pitchFamily="2" charset="-122"/>
                <a:cs typeface="Arial" pitchFamily="34" charset="0"/>
              </a:rPr>
              <a:t>及</a:t>
            </a:r>
            <a:r>
              <a:rPr lang="zh-CN" altLang="en-US" b="1" dirty="0" smtClean="0">
                <a:latin typeface="华文细黑" pitchFamily="2" charset="-122"/>
                <a:ea typeface="华文细黑" pitchFamily="2" charset="-122"/>
                <a:cs typeface="Arial" pitchFamily="34" charset="0"/>
              </a:rPr>
              <a:t>术语</a:t>
            </a:r>
            <a:endParaRPr lang="en-US" altLang="zh-CN" b="1" dirty="0" smtClean="0">
              <a:latin typeface="华文细黑" pitchFamily="2" charset="-122"/>
              <a:ea typeface="华文细黑" pitchFamily="2" charset="-122"/>
              <a:cs typeface="Arial" pitchFamily="34" charset="0"/>
            </a:endParaRPr>
          </a:p>
          <a:p>
            <a:pPr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具体流程</a:t>
            </a:r>
            <a:endParaRPr lang="en-US" altLang="zh-CN" b="1" dirty="0" smtClean="0">
              <a:solidFill>
                <a:srgbClr val="000000"/>
              </a:solidFill>
              <a:latin typeface="华文细黑" pitchFamily="2" charset="-122"/>
              <a:ea typeface="华文细黑" pitchFamily="2" charset="-122"/>
              <a:cs typeface="Arial" pitchFamily="34" charset="0"/>
            </a:endParaRPr>
          </a:p>
          <a:p>
            <a:pPr>
              <a:lnSpc>
                <a:spcPct val="120000"/>
              </a:lnSpc>
              <a:spcBef>
                <a:spcPts val="600"/>
              </a:spcBef>
              <a:spcAft>
                <a:spcPts val="600"/>
              </a:spcAft>
              <a:buClr>
                <a:srgbClr val="FF0000"/>
              </a:buClr>
              <a:buBlip>
                <a:blip r:embed="rId2"/>
              </a:buBlip>
            </a:pPr>
            <a:r>
              <a:rPr lang="zh-CN" altLang="en-US" sz="2400" b="1" dirty="0">
                <a:solidFill>
                  <a:srgbClr val="000000"/>
                </a:solidFill>
                <a:latin typeface="华文细黑" pitchFamily="2" charset="-122"/>
                <a:ea typeface="华文细黑" pitchFamily="2" charset="-122"/>
                <a:cs typeface="Arial" pitchFamily="34" charset="0"/>
              </a:rPr>
              <a:t>研究工作</a:t>
            </a:r>
            <a:endParaRPr lang="en-US" altLang="zh-CN" sz="2400" b="1" dirty="0">
              <a:solidFill>
                <a:srgbClr val="00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smtClean="0">
                <a:solidFill>
                  <a:srgbClr val="FF0000"/>
                </a:solidFill>
                <a:latin typeface="华文细黑" pitchFamily="2" charset="-122"/>
                <a:ea typeface="华文细黑" pitchFamily="2" charset="-122"/>
                <a:cs typeface="Arial" pitchFamily="34" charset="0"/>
              </a:rPr>
              <a:t>研究</a:t>
            </a:r>
            <a:r>
              <a:rPr lang="zh-CN" altLang="en-US" b="1" dirty="0">
                <a:solidFill>
                  <a:srgbClr val="FF0000"/>
                </a:solidFill>
                <a:latin typeface="华文细黑" pitchFamily="2" charset="-122"/>
                <a:ea typeface="华文细黑" pitchFamily="2" charset="-122"/>
                <a:cs typeface="Arial" pitchFamily="34" charset="0"/>
              </a:rPr>
              <a:t>范围</a:t>
            </a:r>
            <a:endParaRPr lang="en-US" altLang="zh-CN" b="1" dirty="0">
              <a:solidFill>
                <a:srgbClr val="FF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FF0000"/>
                </a:solidFill>
                <a:latin typeface="华文细黑" pitchFamily="2" charset="-122"/>
                <a:ea typeface="华文细黑" pitchFamily="2" charset="-122"/>
                <a:cs typeface="Arial" pitchFamily="34" charset="0"/>
              </a:rPr>
              <a:t>研究局限</a:t>
            </a:r>
            <a:endParaRPr lang="en-US" altLang="zh-CN" b="1" dirty="0">
              <a:solidFill>
                <a:srgbClr val="FF0000"/>
              </a:solidFill>
              <a:latin typeface="华文细黑" pitchFamily="2" charset="-122"/>
              <a:ea typeface="华文细黑" pitchFamily="2" charset="-122"/>
              <a:cs typeface="Arial" pitchFamily="34" charset="0"/>
            </a:endParaRPr>
          </a:p>
          <a:p>
            <a:pPr lvl="1">
              <a:lnSpc>
                <a:spcPct val="120000"/>
              </a:lnSpc>
              <a:spcBef>
                <a:spcPts val="600"/>
              </a:spcBef>
              <a:spcAft>
                <a:spcPts val="600"/>
              </a:spcAft>
              <a:buClr>
                <a:srgbClr val="FF0000"/>
              </a:buClr>
              <a:buBlip>
                <a:blip r:embed="rId2"/>
              </a:buBlip>
            </a:pPr>
            <a:r>
              <a:rPr lang="zh-CN" altLang="en-US" b="1" dirty="0">
                <a:solidFill>
                  <a:srgbClr val="FF0000"/>
                </a:solidFill>
                <a:latin typeface="华文细黑" pitchFamily="2" charset="-122"/>
                <a:ea typeface="华文细黑" pitchFamily="2" charset="-122"/>
                <a:cs typeface="Arial" pitchFamily="34" charset="0"/>
              </a:rPr>
              <a:t>文献系统性</a:t>
            </a:r>
            <a:r>
              <a:rPr lang="zh-CN" altLang="en-US" b="1" dirty="0" smtClean="0">
                <a:solidFill>
                  <a:srgbClr val="FF0000"/>
                </a:solidFill>
                <a:latin typeface="华文细黑" pitchFamily="2" charset="-122"/>
                <a:ea typeface="华文细黑" pitchFamily="2" charset="-122"/>
                <a:cs typeface="Arial" pitchFamily="34" charset="0"/>
              </a:rPr>
              <a:t>调研</a:t>
            </a:r>
            <a:endParaRPr lang="en-US" altLang="zh-CN" b="1" dirty="0">
              <a:solidFill>
                <a:srgbClr val="FF0000"/>
              </a:solidFill>
              <a:latin typeface="华文细黑" pitchFamily="2" charset="-122"/>
              <a:ea typeface="华文细黑" pitchFamily="2" charset="-122"/>
              <a:cs typeface="Arial" pitchFamily="34" charset="0"/>
            </a:endParaRPr>
          </a:p>
        </p:txBody>
      </p:sp>
      <p:sp>
        <p:nvSpPr>
          <p:cNvPr id="4" name="矩形 1"/>
          <p:cNvSpPr>
            <a:spLocks noChangeArrowheads="1"/>
          </p:cNvSpPr>
          <p:nvPr/>
        </p:nvSpPr>
        <p:spPr bwMode="auto">
          <a:xfrm>
            <a:off x="4860032" y="1369677"/>
            <a:ext cx="3600400" cy="4425827"/>
          </a:xfrm>
          <a:prstGeom prst="rect">
            <a:avLst/>
          </a:prstGeom>
          <a:noFill/>
          <a:ln w="9525">
            <a:noFill/>
            <a:miter lim="800000"/>
            <a:headEnd/>
            <a:tailEnd/>
          </a:ln>
        </p:spPr>
        <p:txBody>
          <a:bodyPr wrap="square">
            <a:spAutoFit/>
          </a:bodyPr>
          <a:lstStyle/>
          <a:p>
            <a:pPr marL="0" lvl="1">
              <a:lnSpc>
                <a:spcPct val="120000"/>
              </a:lnSpc>
              <a:spcBef>
                <a:spcPts val="600"/>
              </a:spcBef>
              <a:spcAft>
                <a:spcPts val="600"/>
              </a:spcAft>
              <a:buClr>
                <a:srgbClr val="FF0000"/>
              </a:buClr>
              <a:buBlip>
                <a:blip r:embed="rId2"/>
              </a:buBlip>
            </a:pPr>
            <a:r>
              <a:rPr lang="zh-CN" altLang="en-US" sz="2400" b="1" dirty="0" smtClean="0">
                <a:latin typeface="华文细黑" pitchFamily="2" charset="-122"/>
                <a:ea typeface="华文细黑" pitchFamily="2" charset="-122"/>
                <a:cs typeface="Arial" pitchFamily="34" charset="0"/>
              </a:rPr>
              <a:t>指南内容</a:t>
            </a:r>
            <a:endParaRPr lang="en-US" altLang="zh-CN" sz="2400" b="1" dirty="0">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en-US" altLang="zh-CN" b="1" dirty="0" smtClean="0">
                <a:solidFill>
                  <a:srgbClr val="000000"/>
                </a:solidFill>
                <a:latin typeface="华文细黑" pitchFamily="2" charset="-122"/>
                <a:ea typeface="华文细黑" pitchFamily="2" charset="-122"/>
                <a:cs typeface="Arial" pitchFamily="34" charset="0"/>
              </a:rPr>
              <a:t>17</a:t>
            </a:r>
            <a:r>
              <a:rPr lang="zh-CN" altLang="en-US" b="1" dirty="0" smtClean="0">
                <a:solidFill>
                  <a:srgbClr val="000000"/>
                </a:solidFill>
                <a:latin typeface="华文细黑" pitchFamily="2" charset="-122"/>
                <a:ea typeface="华文细黑" pitchFamily="2" charset="-122"/>
                <a:cs typeface="Arial" pitchFamily="34" charset="0"/>
              </a:rPr>
              <a:t>条建议</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必要性</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隐私保护及子成分的验证</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a:solidFill>
                  <a:srgbClr val="000000"/>
                </a:solidFill>
                <a:latin typeface="华文细黑" pitchFamily="2" charset="-122"/>
                <a:ea typeface="华文细黑" pitchFamily="2" charset="-122"/>
                <a:cs typeface="Arial" pitchFamily="34" charset="0"/>
              </a:rPr>
              <a:t>实验室</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数据文件要求</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样本</a:t>
            </a:r>
            <a:r>
              <a:rPr lang="zh-CN" altLang="en-US" b="1" dirty="0" smtClean="0">
                <a:solidFill>
                  <a:srgbClr val="000000"/>
                </a:solidFill>
                <a:latin typeface="华文细黑" pitchFamily="2" charset="-122"/>
                <a:ea typeface="华文细黑" pitchFamily="2" charset="-122"/>
                <a:cs typeface="Arial" pitchFamily="34" charset="0"/>
              </a:rPr>
              <a:t>要求</a:t>
            </a:r>
            <a:endParaRPr lang="en-US" altLang="zh-CN" b="1" dirty="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质量控制</a:t>
            </a:r>
            <a:endParaRPr lang="en-US" altLang="zh-CN" b="1" dirty="0" smtClean="0">
              <a:solidFill>
                <a:srgbClr val="000000"/>
              </a:solidFill>
              <a:latin typeface="华文细黑" pitchFamily="2" charset="-122"/>
              <a:ea typeface="华文细黑" pitchFamily="2" charset="-122"/>
              <a:cs typeface="Arial" pitchFamily="34" charset="0"/>
            </a:endParaRPr>
          </a:p>
          <a:p>
            <a:pPr marL="457200" lvl="2">
              <a:lnSpc>
                <a:spcPct val="120000"/>
              </a:lnSpc>
              <a:spcBef>
                <a:spcPts val="600"/>
              </a:spcBef>
              <a:spcAft>
                <a:spcPts val="600"/>
              </a:spcAft>
              <a:buClr>
                <a:srgbClr val="FF0000"/>
              </a:buClr>
              <a:buBlip>
                <a:blip r:embed="rId2"/>
              </a:buBlip>
            </a:pPr>
            <a:r>
              <a:rPr lang="zh-CN" altLang="en-US" b="1" dirty="0" smtClean="0">
                <a:solidFill>
                  <a:srgbClr val="000000"/>
                </a:solidFill>
                <a:latin typeface="华文细黑" pitchFamily="2" charset="-122"/>
                <a:ea typeface="华文细黑" pitchFamily="2" charset="-122"/>
                <a:cs typeface="Arial" pitchFamily="34" charset="0"/>
              </a:rPr>
              <a:t>解读要求</a:t>
            </a:r>
            <a:endParaRPr lang="en-US" altLang="zh-CN" b="1" dirty="0" smtClean="0">
              <a:solidFill>
                <a:srgbClr val="000000"/>
              </a:solidFill>
              <a:latin typeface="华文细黑" pitchFamily="2" charset="-122"/>
              <a:ea typeface="华文细黑" pitchFamily="2" charset="-122"/>
              <a:cs typeface="Arial" pitchFamily="34" charset="0"/>
            </a:endParaRPr>
          </a:p>
        </p:txBody>
      </p:sp>
    </p:spTree>
    <p:extLst>
      <p:ext uri="{BB962C8B-B14F-4D97-AF65-F5344CB8AC3E}">
        <p14:creationId xmlns:p14="http://schemas.microsoft.com/office/powerpoint/2010/main" val="1807046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844824"/>
            <a:ext cx="8352928" cy="1440160"/>
          </a:xfrm>
          <a:ln>
            <a:noFill/>
          </a:ln>
        </p:spPr>
        <p:txBody>
          <a:bodyPr/>
          <a:lstStyle/>
          <a:p>
            <a:pPr lvl="1" indent="-342900">
              <a:buFont typeface="Arial" pitchFamily="34" charset="0"/>
              <a:buChar char="•"/>
            </a:pPr>
            <a:r>
              <a:rPr lang="zh-CN" altLang="en-US" sz="2100" dirty="0" smtClean="0"/>
              <a:t>不大于</a:t>
            </a:r>
            <a:r>
              <a:rPr lang="en-US" altLang="zh-CN" sz="2100" dirty="0" smtClean="0"/>
              <a:t>21bp</a:t>
            </a:r>
            <a:r>
              <a:rPr lang="zh-CN" altLang="en-US" sz="2100" dirty="0" smtClean="0"/>
              <a:t>长度的</a:t>
            </a:r>
            <a:r>
              <a:rPr lang="en-US" altLang="zh-CN" sz="2100" dirty="0" smtClean="0"/>
              <a:t>SNVs, </a:t>
            </a:r>
            <a:r>
              <a:rPr lang="en-US" altLang="zh-CN" sz="2100" dirty="0" err="1" smtClean="0"/>
              <a:t>indels</a:t>
            </a:r>
            <a:r>
              <a:rPr lang="zh-CN" altLang="en-US" sz="2100" dirty="0" smtClean="0"/>
              <a:t>和多核苷酸置换。</a:t>
            </a:r>
            <a:endParaRPr lang="en-US" altLang="zh-CN" sz="2100" dirty="0" smtClean="0"/>
          </a:p>
          <a:p>
            <a:pPr marL="400050" lvl="1" indent="0">
              <a:buNone/>
            </a:pPr>
            <a:r>
              <a:rPr lang="en-US" altLang="zh-CN" sz="2100" dirty="0" smtClean="0"/>
              <a:t>Detection of </a:t>
            </a:r>
            <a:r>
              <a:rPr lang="en-US" altLang="zh-CN" sz="2100" b="1" dirty="0" smtClean="0"/>
              <a:t>SNVs</a:t>
            </a:r>
            <a:r>
              <a:rPr lang="en-US" altLang="zh-CN" sz="2100" dirty="0" smtClean="0"/>
              <a:t>, </a:t>
            </a:r>
            <a:r>
              <a:rPr lang="en-US" altLang="zh-CN" sz="2100" b="1" dirty="0" err="1" smtClean="0"/>
              <a:t>indels</a:t>
            </a:r>
            <a:r>
              <a:rPr lang="en-US" altLang="zh-CN" sz="2100" dirty="0" smtClean="0"/>
              <a:t>, and </a:t>
            </a:r>
            <a:r>
              <a:rPr lang="en-US" altLang="zh-CN" sz="2100" b="1" dirty="0" err="1" smtClean="0"/>
              <a:t>multinucleotide</a:t>
            </a:r>
            <a:r>
              <a:rPr lang="en-US" altLang="zh-CN" sz="2100" b="1" dirty="0" smtClean="0"/>
              <a:t> substitutions  </a:t>
            </a:r>
            <a:r>
              <a:rPr lang="en-US" altLang="zh-CN" sz="2100" dirty="0" smtClean="0"/>
              <a:t>(HGVS terminology) comprising </a:t>
            </a:r>
            <a:r>
              <a:rPr lang="en-US" altLang="zh-CN" sz="2100" b="1" dirty="0" smtClean="0"/>
              <a:t>a length of 21 </a:t>
            </a:r>
            <a:r>
              <a:rPr lang="en-US" altLang="zh-CN" sz="2100" b="1" dirty="0" err="1" smtClean="0"/>
              <a:t>bp</a:t>
            </a:r>
            <a:r>
              <a:rPr lang="en-US" altLang="zh-CN" sz="2100" b="1" dirty="0" smtClean="0"/>
              <a:t> or less </a:t>
            </a:r>
            <a:r>
              <a:rPr lang="en-US" altLang="zh-CN" sz="2100" dirty="0" smtClean="0"/>
              <a:t>from both somatic and </a:t>
            </a:r>
            <a:r>
              <a:rPr lang="en-US" altLang="zh-CN" sz="2100" dirty="0" err="1" smtClean="0"/>
              <a:t>germline</a:t>
            </a:r>
            <a:r>
              <a:rPr lang="en-US" altLang="zh-CN" sz="2100" dirty="0" smtClean="0"/>
              <a:t> human origin. </a:t>
            </a:r>
          </a:p>
        </p:txBody>
      </p:sp>
      <p:sp>
        <p:nvSpPr>
          <p:cNvPr id="2" name="标题 1"/>
          <p:cNvSpPr>
            <a:spLocks noGrp="1"/>
          </p:cNvSpPr>
          <p:nvPr>
            <p:ph type="title"/>
          </p:nvPr>
        </p:nvSpPr>
        <p:spPr/>
        <p:txBody>
          <a:bodyPr/>
          <a:lstStyle/>
          <a:p>
            <a:r>
              <a:rPr lang="en-US" altLang="zh-CN" dirty="0" smtClean="0"/>
              <a:t>2.2  </a:t>
            </a:r>
            <a:r>
              <a:rPr lang="zh-CN" altLang="en-US" dirty="0" smtClean="0"/>
              <a:t>研究范围</a:t>
            </a:r>
            <a:endParaRPr lang="zh-CN" altLang="en-US" dirty="0"/>
          </a:p>
        </p:txBody>
      </p:sp>
      <p:sp>
        <p:nvSpPr>
          <p:cNvPr id="4" name="文本占位符 3"/>
          <p:cNvSpPr>
            <a:spLocks noGrp="1"/>
          </p:cNvSpPr>
          <p:nvPr>
            <p:ph type="body" sz="quarter" idx="10"/>
          </p:nvPr>
        </p:nvSpPr>
        <p:spPr/>
        <p:txBody>
          <a:bodyPr/>
          <a:lstStyle/>
          <a:p>
            <a:r>
              <a:rPr lang="en-US" altLang="zh-CN" dirty="0" smtClean="0"/>
              <a:t>Charge and Scope</a:t>
            </a:r>
            <a:endParaRPr lang="zh-CN" altLang="en-US" dirty="0"/>
          </a:p>
        </p:txBody>
      </p:sp>
      <p:sp>
        <p:nvSpPr>
          <p:cNvPr id="5" name="内容占位符 2"/>
          <p:cNvSpPr txBox="1">
            <a:spLocks/>
          </p:cNvSpPr>
          <p:nvPr/>
        </p:nvSpPr>
        <p:spPr bwMode="auto">
          <a:xfrm>
            <a:off x="363588" y="4365104"/>
            <a:ext cx="8352928" cy="2442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华文细黑" pitchFamily="2" charset="-122"/>
                <a:ea typeface="华文细黑" pitchFamily="2"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华文细黑" pitchFamily="2" charset="-122"/>
                <a:ea typeface="华文细黑" pitchFamily="2"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华文细黑" pitchFamily="2" charset="-122"/>
                <a:ea typeface="华文细黑" pitchFamily="2"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华文细黑" pitchFamily="2" charset="-122"/>
                <a:ea typeface="华文细黑" pitchFamily="2"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a:lstStyle>
          <a:p>
            <a:pPr lvl="1" indent="-342900">
              <a:buFont typeface="Arial" pitchFamily="34" charset="0"/>
              <a:buChar char="•"/>
            </a:pPr>
            <a:r>
              <a:rPr lang="en-US" altLang="zh-CN" sz="2100" b="1" dirty="0" smtClean="0"/>
              <a:t>do </a:t>
            </a:r>
            <a:r>
              <a:rPr lang="en-US" altLang="zh-CN" sz="2100" b="1" dirty="0"/>
              <a:t>not address clinical validation </a:t>
            </a:r>
            <a:r>
              <a:rPr lang="en-US" altLang="zh-CN" sz="2100" dirty="0"/>
              <a:t>or </a:t>
            </a:r>
            <a:r>
              <a:rPr lang="en-US" altLang="zh-CN" sz="2100" dirty="0" smtClean="0"/>
              <a:t>clinical utility </a:t>
            </a:r>
            <a:r>
              <a:rPr lang="en-US" altLang="zh-CN" sz="2100" dirty="0"/>
              <a:t>of an NGS </a:t>
            </a:r>
            <a:r>
              <a:rPr lang="en-US" altLang="zh-CN" sz="2100" dirty="0" smtClean="0"/>
              <a:t>test.</a:t>
            </a:r>
          </a:p>
          <a:p>
            <a:pPr lvl="1" indent="-342900">
              <a:buFont typeface="Arial" pitchFamily="34" charset="0"/>
              <a:buChar char="•"/>
            </a:pPr>
            <a:r>
              <a:rPr lang="en-US" altLang="zh-CN" sz="2100" b="1" dirty="0"/>
              <a:t>do not </a:t>
            </a:r>
            <a:r>
              <a:rPr lang="en-US" altLang="zh-CN" sz="2100" b="1" dirty="0" smtClean="0"/>
              <a:t>address </a:t>
            </a:r>
            <a:r>
              <a:rPr lang="en-US" altLang="zh-CN" sz="2100" dirty="0" smtClean="0"/>
              <a:t>large </a:t>
            </a:r>
            <a:r>
              <a:rPr lang="en-US" altLang="zh-CN" sz="2100" dirty="0" err="1"/>
              <a:t>indels</a:t>
            </a:r>
            <a:r>
              <a:rPr lang="en-US" altLang="zh-CN" sz="2100" dirty="0"/>
              <a:t> &gt;21 </a:t>
            </a:r>
            <a:r>
              <a:rPr lang="en-US" altLang="zh-CN" sz="2100" dirty="0" err="1"/>
              <a:t>bp</a:t>
            </a:r>
            <a:r>
              <a:rPr lang="en-US" altLang="zh-CN" sz="2100" dirty="0"/>
              <a:t> </a:t>
            </a:r>
            <a:r>
              <a:rPr lang="en-US" altLang="zh-CN" sz="2100" dirty="0" smtClean="0"/>
              <a:t>in length</a:t>
            </a:r>
            <a:r>
              <a:rPr lang="en-US" altLang="zh-CN" sz="2100" dirty="0"/>
              <a:t>, structural </a:t>
            </a:r>
            <a:r>
              <a:rPr lang="en-US" altLang="zh-CN" sz="2100" dirty="0" smtClean="0"/>
              <a:t>variants, gene fusion </a:t>
            </a:r>
            <a:r>
              <a:rPr lang="en-US" altLang="zh-CN" sz="2100" dirty="0"/>
              <a:t>variants and translocations, gene expression </a:t>
            </a:r>
            <a:r>
              <a:rPr lang="en-US" altLang="zh-CN" sz="2100" dirty="0" smtClean="0"/>
              <a:t>variations, epigenetic </a:t>
            </a:r>
            <a:r>
              <a:rPr lang="en-US" altLang="zh-CN" sz="2100" dirty="0"/>
              <a:t>variants, copy number alterations, and other </a:t>
            </a:r>
            <a:r>
              <a:rPr lang="en-US" altLang="zh-CN" sz="2100" b="1" dirty="0" smtClean="0"/>
              <a:t>variants not </a:t>
            </a:r>
            <a:r>
              <a:rPr lang="en-US" altLang="zh-CN" sz="2100" b="1" dirty="0"/>
              <a:t>defined as SNVs or small </a:t>
            </a:r>
            <a:r>
              <a:rPr lang="en-US" altLang="zh-CN" sz="2100" b="1" dirty="0" err="1" smtClean="0"/>
              <a:t>indels</a:t>
            </a:r>
            <a:r>
              <a:rPr lang="en-US" altLang="zh-CN" sz="2100" b="1" dirty="0" smtClean="0"/>
              <a:t>.</a:t>
            </a:r>
          </a:p>
        </p:txBody>
      </p:sp>
      <p:sp>
        <p:nvSpPr>
          <p:cNvPr id="6" name="标题 1"/>
          <p:cNvSpPr txBox="1">
            <a:spLocks/>
          </p:cNvSpPr>
          <p:nvPr/>
        </p:nvSpPr>
        <p:spPr bwMode="auto">
          <a:xfrm>
            <a:off x="539552" y="3267210"/>
            <a:ext cx="82296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500" b="1">
                <a:solidFill>
                  <a:schemeClr val="tx1"/>
                </a:solidFill>
                <a:latin typeface="华文中宋" pitchFamily="2" charset="-122"/>
                <a:ea typeface="华文中宋" pitchFamily="2" charset="-122"/>
                <a:cs typeface="+mj-cs"/>
              </a:defRPr>
            </a:lvl1pPr>
            <a:lvl2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2pPr>
            <a:lvl3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3pPr>
            <a:lvl4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4pPr>
            <a:lvl5pPr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5pPr>
            <a:lvl6pPr marL="4572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6pPr>
            <a:lvl7pPr marL="9144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7pPr>
            <a:lvl8pPr marL="13716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8pPr>
            <a:lvl9pPr marL="1828800" algn="l" rtl="0" eaLnBrk="0" fontAlgn="base" hangingPunct="0">
              <a:spcBef>
                <a:spcPct val="0"/>
              </a:spcBef>
              <a:spcAft>
                <a:spcPct val="0"/>
              </a:spcAft>
              <a:defRPr sz="3200">
                <a:solidFill>
                  <a:schemeClr val="tx1"/>
                </a:solidFill>
                <a:latin typeface="方正大黑简体" pitchFamily="65" charset="-122"/>
                <a:ea typeface="方正大黑简体" pitchFamily="65" charset="-122"/>
              </a:defRPr>
            </a:lvl9pPr>
          </a:lstStyle>
          <a:p>
            <a:r>
              <a:rPr lang="en-US" altLang="zh-CN" dirty="0" smtClean="0"/>
              <a:t>2.3  </a:t>
            </a:r>
            <a:r>
              <a:rPr lang="zh-CN" altLang="en-US" dirty="0" smtClean="0"/>
              <a:t>研究局限</a:t>
            </a:r>
            <a:endParaRPr lang="zh-CN" altLang="en-US" dirty="0"/>
          </a:p>
        </p:txBody>
      </p:sp>
      <p:sp>
        <p:nvSpPr>
          <p:cNvPr id="7" name="文本占位符 3"/>
          <p:cNvSpPr txBox="1">
            <a:spLocks/>
          </p:cNvSpPr>
          <p:nvPr/>
        </p:nvSpPr>
        <p:spPr bwMode="auto">
          <a:xfrm>
            <a:off x="1619672" y="3911377"/>
            <a:ext cx="720080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0"/>
              </a:spcBef>
              <a:spcAft>
                <a:spcPct val="0"/>
              </a:spcAft>
              <a:buFont typeface="Arial" charset="0"/>
              <a:buNone/>
              <a:defRPr lang="zh-CN" altLang="en-US" sz="2000" b="1" dirty="0">
                <a:solidFill>
                  <a:schemeClr val="tx1"/>
                </a:solidFill>
                <a:latin typeface="华文中宋" pitchFamily="2" charset="-122"/>
                <a:ea typeface="华文中宋" pitchFamily="2" charset="-122"/>
                <a:cs typeface="+mj-cs"/>
              </a:defRPr>
            </a:lvl1pPr>
            <a:lvl2pPr marL="742950" indent="-285750" algn="l" rtl="0" eaLnBrk="0" fontAlgn="base" hangingPunct="0">
              <a:spcBef>
                <a:spcPct val="20000"/>
              </a:spcBef>
              <a:spcAft>
                <a:spcPct val="0"/>
              </a:spcAft>
              <a:buFont typeface="Arial" charset="0"/>
              <a:buChar char="–"/>
              <a:defRPr sz="2000">
                <a:solidFill>
                  <a:schemeClr val="tx1"/>
                </a:solidFill>
                <a:latin typeface="BG-YH Bold" pitchFamily="18" charset="0"/>
                <a:ea typeface="黑体" pitchFamily="49" charset="-122"/>
              </a:defRPr>
            </a:lvl2pPr>
            <a:lvl3pPr marL="1143000" indent="-228600" algn="l" rtl="0" eaLnBrk="0" fontAlgn="base" hangingPunct="0">
              <a:spcBef>
                <a:spcPct val="20000"/>
              </a:spcBef>
              <a:spcAft>
                <a:spcPct val="0"/>
              </a:spcAft>
              <a:buFont typeface="Arial" charset="0"/>
              <a:buChar char="•"/>
              <a:defRPr sz="2400">
                <a:solidFill>
                  <a:schemeClr val="tx1"/>
                </a:solidFill>
                <a:latin typeface="BG-YH Bold" pitchFamily="18" charset="0"/>
                <a:ea typeface="黑体" pitchFamily="49" charset="-122"/>
              </a:defRPr>
            </a:lvl3pPr>
            <a:lvl4pPr marL="1600200" indent="-228600" algn="l" rtl="0" eaLnBrk="0" fontAlgn="base" hangingPunct="0">
              <a:spcBef>
                <a:spcPct val="20000"/>
              </a:spcBef>
              <a:spcAft>
                <a:spcPct val="0"/>
              </a:spcAft>
              <a:buFont typeface="Arial" charset="0"/>
              <a:buChar char="–"/>
              <a:defRPr sz="1600">
                <a:solidFill>
                  <a:schemeClr val="tx1"/>
                </a:solidFill>
                <a:latin typeface="BG-YH Bold" pitchFamily="18" charset="0"/>
                <a:ea typeface="黑体" pitchFamily="49" charset="-122"/>
              </a:defRPr>
            </a:lvl4pPr>
            <a:lvl5pPr marL="2057400" indent="-228600" algn="l" rtl="0" eaLnBrk="0" fontAlgn="base" hangingPunct="0">
              <a:spcBef>
                <a:spcPct val="20000"/>
              </a:spcBef>
              <a:spcAft>
                <a:spcPct val="0"/>
              </a:spcAft>
              <a:buFont typeface="Arial" charset="0"/>
              <a:buChar char="»"/>
              <a:defRPr sz="1400">
                <a:solidFill>
                  <a:schemeClr val="tx1"/>
                </a:solidFill>
                <a:latin typeface="BG-YH Bold" pitchFamily="18" charset="0"/>
                <a:ea typeface="黑体" pitchFamily="49" charset="-122"/>
              </a:defRPr>
            </a:lvl5pPr>
            <a:lvl6pPr marL="25146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6pPr>
            <a:lvl7pPr marL="29718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7pPr>
            <a:lvl8pPr marL="34290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8pPr>
            <a:lvl9pPr marL="3886200" indent="-228600" algn="l" rtl="0" eaLnBrk="0" fontAlgn="base" hangingPunct="0">
              <a:spcBef>
                <a:spcPct val="20000"/>
              </a:spcBef>
              <a:spcAft>
                <a:spcPct val="0"/>
              </a:spcAft>
              <a:buFont typeface="Arial" pitchFamily="34" charset="0"/>
              <a:buChar char="»"/>
              <a:defRPr sz="1400">
                <a:solidFill>
                  <a:schemeClr val="tx1"/>
                </a:solidFill>
                <a:latin typeface="BG-YH Bold" pitchFamily="18" charset="0"/>
                <a:ea typeface="黑体" pitchFamily="49" charset="-122"/>
              </a:defRPr>
            </a:lvl9pPr>
          </a:lstStyle>
          <a:p>
            <a:r>
              <a:rPr lang="en-US" altLang="zh-CN" dirty="0" smtClean="0"/>
              <a:t>Limitations</a:t>
            </a:r>
            <a:endParaRPr lang="en-US" dirty="0"/>
          </a:p>
        </p:txBody>
      </p:sp>
    </p:spTree>
    <p:extLst>
      <p:ext uri="{BB962C8B-B14F-4D97-AF65-F5344CB8AC3E}">
        <p14:creationId xmlns:p14="http://schemas.microsoft.com/office/powerpoint/2010/main" val="673436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571500" y="1844824"/>
            <a:ext cx="8229600" cy="1368152"/>
          </a:xfrm>
        </p:spPr>
        <p:txBody>
          <a:bodyPr/>
          <a:lstStyle/>
          <a:p>
            <a:pPr>
              <a:lnSpc>
                <a:spcPct val="120000"/>
              </a:lnSpc>
              <a:buFont typeface="Arial" pitchFamily="34" charset="0"/>
              <a:buChar char="•"/>
            </a:pPr>
            <a:r>
              <a:rPr lang="en-US" altLang="zh-CN" sz="2000" b="1" dirty="0" smtClean="0"/>
              <a:t>Retrieval</a:t>
            </a:r>
            <a:r>
              <a:rPr lang="zh-CN" altLang="en-US" sz="2000" b="1" dirty="0" smtClean="0"/>
              <a:t>：</a:t>
            </a:r>
            <a:r>
              <a:rPr lang="en-US" altLang="zh-CN" sz="2000" dirty="0" smtClean="0"/>
              <a:t>PubMed</a:t>
            </a:r>
            <a:endParaRPr lang="en-US" altLang="zh-CN" sz="2000" dirty="0"/>
          </a:p>
          <a:p>
            <a:pPr marL="285750">
              <a:lnSpc>
                <a:spcPct val="120000"/>
              </a:lnSpc>
              <a:buFont typeface="Arial" pitchFamily="34" charset="0"/>
              <a:buChar char="•"/>
            </a:pPr>
            <a:r>
              <a:rPr lang="en-US" altLang="zh-CN" sz="2000" b="1" dirty="0" smtClean="0"/>
              <a:t>Assess</a:t>
            </a:r>
            <a:r>
              <a:rPr lang="zh-CN" altLang="en-US" sz="2000" b="1" dirty="0" smtClean="0"/>
              <a:t>：</a:t>
            </a:r>
            <a:r>
              <a:rPr lang="zh-CN" altLang="en-US" sz="2000" dirty="0" smtClean="0"/>
              <a:t>查准率</a:t>
            </a:r>
            <a:r>
              <a:rPr lang="en-US" altLang="zh-CN" sz="2000" dirty="0" smtClean="0"/>
              <a:t>(Precision)</a:t>
            </a:r>
            <a:r>
              <a:rPr lang="zh-CN" altLang="en-US" sz="2000" dirty="0" smtClean="0"/>
              <a:t>和查全率</a:t>
            </a:r>
            <a:r>
              <a:rPr lang="en-US" altLang="zh-CN" sz="2000" dirty="0" smtClean="0"/>
              <a:t>(recall)</a:t>
            </a:r>
          </a:p>
          <a:p>
            <a:pPr marL="285750">
              <a:lnSpc>
                <a:spcPct val="120000"/>
              </a:lnSpc>
              <a:buFont typeface="Arial" pitchFamily="34" charset="0"/>
              <a:buChar char="•"/>
            </a:pPr>
            <a:r>
              <a:rPr lang="en-US" altLang="zh-CN" sz="2000" b="1" dirty="0" smtClean="0"/>
              <a:t>Attempt 1: </a:t>
            </a:r>
            <a:r>
              <a:rPr lang="zh-CN" altLang="en-US" sz="2000" dirty="0" smtClean="0"/>
              <a:t>太多假阳性</a:t>
            </a:r>
            <a:r>
              <a:rPr lang="en-US" altLang="zh-CN" sz="2000" dirty="0" smtClean="0"/>
              <a:t>( too many false </a:t>
            </a:r>
            <a:r>
              <a:rPr lang="en-US" altLang="zh-CN" sz="2000" dirty="0" err="1" smtClean="0"/>
              <a:t>postives</a:t>
            </a:r>
            <a:r>
              <a:rPr lang="en-US" altLang="zh-CN" sz="2000" dirty="0" smtClean="0"/>
              <a:t>)</a:t>
            </a:r>
          </a:p>
        </p:txBody>
      </p:sp>
      <p:sp>
        <p:nvSpPr>
          <p:cNvPr id="4" name="文本占位符 3"/>
          <p:cNvSpPr>
            <a:spLocks noGrp="1"/>
          </p:cNvSpPr>
          <p:nvPr>
            <p:ph type="body" sz="quarter" idx="10"/>
          </p:nvPr>
        </p:nvSpPr>
        <p:spPr/>
        <p:txBody>
          <a:bodyPr/>
          <a:lstStyle/>
          <a:p>
            <a:r>
              <a:rPr lang="en-US" altLang="zh-CN" dirty="0" smtClean="0"/>
              <a:t>Systematic Evidence Review</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15257"/>
            <a:ext cx="7776864" cy="338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079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文献系统性调研</a:t>
            </a:r>
            <a:endParaRPr lang="zh-CN" altLang="en-US" dirty="0"/>
          </a:p>
        </p:txBody>
      </p:sp>
      <p:sp>
        <p:nvSpPr>
          <p:cNvPr id="3" name="内容占位符 2"/>
          <p:cNvSpPr>
            <a:spLocks noGrp="1"/>
          </p:cNvSpPr>
          <p:nvPr>
            <p:ph idx="1"/>
          </p:nvPr>
        </p:nvSpPr>
        <p:spPr>
          <a:xfrm>
            <a:off x="571500" y="1844824"/>
            <a:ext cx="7888932" cy="504056"/>
          </a:xfrm>
        </p:spPr>
        <p:txBody>
          <a:bodyPr/>
          <a:lstStyle/>
          <a:p>
            <a:pPr>
              <a:lnSpc>
                <a:spcPct val="120000"/>
              </a:lnSpc>
              <a:buFont typeface="Arial" pitchFamily="34" charset="0"/>
              <a:buChar char="•"/>
            </a:pPr>
            <a:r>
              <a:rPr lang="en-US" altLang="zh-CN" sz="2000" b="1" dirty="0" smtClean="0"/>
              <a:t>Attempt2:  </a:t>
            </a:r>
            <a:r>
              <a:rPr lang="en-US" altLang="zh-CN" sz="2000" dirty="0" smtClean="0"/>
              <a:t>refine query subsequently</a:t>
            </a:r>
            <a:r>
              <a:rPr lang="zh-CN" altLang="en-US" sz="2000" dirty="0" smtClean="0"/>
              <a:t>，</a:t>
            </a:r>
            <a:r>
              <a:rPr lang="en-US" altLang="zh-CN" sz="2000" dirty="0" smtClean="0"/>
              <a:t>review of article titles</a:t>
            </a:r>
          </a:p>
        </p:txBody>
      </p:sp>
      <p:sp>
        <p:nvSpPr>
          <p:cNvPr id="4" name="文本占位符 3"/>
          <p:cNvSpPr>
            <a:spLocks noGrp="1"/>
          </p:cNvSpPr>
          <p:nvPr>
            <p:ph type="body" sz="quarter" idx="10"/>
          </p:nvPr>
        </p:nvSpPr>
        <p:spPr/>
        <p:txBody>
          <a:bodyPr/>
          <a:lstStyle/>
          <a:p>
            <a:r>
              <a:rPr lang="en-US" altLang="zh-CN" dirty="0" smtClean="0"/>
              <a:t>Systematic Evidence Review</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13" y="2276872"/>
            <a:ext cx="7344816" cy="443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4608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PPT2014">
  <a:themeElements>
    <a:clrScheme name="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PT2014">
  <a:themeElements>
    <a:clrScheme name="1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PT2014">
  <a:themeElements>
    <a:clrScheme name="2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PPT2014">
      <a:majorFont>
        <a:latin typeface="方正大黑简体"/>
        <a:ea typeface="方正大黑简体"/>
        <a:cs typeface=""/>
      </a:majorFont>
      <a:minorFont>
        <a:latin typeface="BG-YH Regular"/>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PPT2014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6713</TotalTime>
  <Words>3288</Words>
  <Application>Microsoft Office PowerPoint</Application>
  <PresentationFormat>全屏显示(4:3)</PresentationFormat>
  <Paragraphs>476</Paragraphs>
  <Slides>53</Slides>
  <Notes>10</Notes>
  <HiddenSlides>0</HiddenSlides>
  <MMClips>0</MMClips>
  <ScaleCrop>false</ScaleCrop>
  <HeadingPairs>
    <vt:vector size="4" baseType="variant">
      <vt:variant>
        <vt:lpstr>主题</vt:lpstr>
      </vt:variant>
      <vt:variant>
        <vt:i4>3</vt:i4>
      </vt:variant>
      <vt:variant>
        <vt:lpstr>幻灯片标题</vt:lpstr>
      </vt:variant>
      <vt:variant>
        <vt:i4>53</vt:i4>
      </vt:variant>
    </vt:vector>
  </HeadingPairs>
  <TitlesOfParts>
    <vt:vector size="56" baseType="lpstr">
      <vt:lpstr>PPT2014</vt:lpstr>
      <vt:lpstr>1_PPT2014</vt:lpstr>
      <vt:lpstr>2_PPT2014</vt:lpstr>
      <vt:lpstr>临床NGS生物信息流程验证的标准及指南 Standards and Guidelines for Validating NextGeneration Sequencing Bioinformatics Pipelines</vt:lpstr>
      <vt:lpstr>Outline</vt:lpstr>
      <vt:lpstr>Outline</vt:lpstr>
      <vt:lpstr>1.3  生物信息流程</vt:lpstr>
      <vt:lpstr>PowerPoint 演示文稿</vt:lpstr>
      <vt:lpstr>Outline</vt:lpstr>
      <vt:lpstr>2.2  研究范围</vt:lpstr>
      <vt:lpstr>2.3  文献系统性调研</vt:lpstr>
      <vt:lpstr>2.3  文献系统性调研</vt:lpstr>
      <vt:lpstr>2.3  文献系统性调研</vt:lpstr>
      <vt:lpstr>2.3  文献系统性调研</vt:lpstr>
      <vt:lpstr>Outline</vt:lpstr>
      <vt:lpstr>3.1  指南内容</vt:lpstr>
      <vt:lpstr>3.2  必要性</vt:lpstr>
      <vt:lpstr>3.3  隐私保护及子成分的验证</vt:lpstr>
      <vt:lpstr>3.4  实验室要求</vt:lpstr>
      <vt:lpstr>3.5  数据文件要求</vt:lpstr>
      <vt:lpstr>3.6  样本要求</vt:lpstr>
      <vt:lpstr>3.6  样本要求</vt:lpstr>
      <vt:lpstr>3.6  样本要求</vt:lpstr>
      <vt:lpstr>3.6  样本要求</vt:lpstr>
      <vt:lpstr>3.1  指南内容</vt:lpstr>
      <vt:lpstr>3.1  指南内容</vt:lpstr>
      <vt:lpstr>3.6  样本要求</vt:lpstr>
      <vt:lpstr>3.6  样本要求</vt:lpstr>
      <vt:lpstr>3.6  样本要求</vt:lpstr>
      <vt:lpstr>3.6.2  样本标识符</vt:lpstr>
      <vt:lpstr>3.6.2  样本标识符</vt:lpstr>
      <vt:lpstr>3.6.3  In silico 样本</vt:lpstr>
      <vt:lpstr>3.6.3  In silico 样本</vt:lpstr>
      <vt:lpstr>3.6.3  In silico 样本</vt:lpstr>
      <vt:lpstr>3.6.3  In silico 样本</vt:lpstr>
      <vt:lpstr>3.6.4  标准品</vt:lpstr>
      <vt:lpstr>3.6.4  标准品</vt:lpstr>
      <vt:lpstr>3.6.4  标准品</vt:lpstr>
      <vt:lpstr>3.7  质量控制</vt:lpstr>
      <vt:lpstr>3.7  质量控制</vt:lpstr>
      <vt:lpstr>3.7  质量控制</vt:lpstr>
      <vt:lpstr>3.7  质量控制</vt:lpstr>
      <vt:lpstr>3.8  解读要求</vt:lpstr>
      <vt:lpstr>3.8  解读要求</vt:lpstr>
      <vt:lpstr>参考文献</vt:lpstr>
      <vt:lpstr>PowerPoint 演示文稿</vt:lpstr>
      <vt:lpstr>The Glossary of Next-Generation Sequencing (NGS) and Bioinformatics Pipeline–Related Terminologies</vt:lpstr>
      <vt:lpstr>The Glossary of Next-Generation Sequencing (NGS) and Bioinformatics Pipeline–Related Terminologies</vt:lpstr>
      <vt:lpstr>The Glossary of Next-Generation Sequencing (NGS) and Bioinformatics Pipeline–Related Terminologies</vt:lpstr>
      <vt:lpstr>Specific Restrictions Regarding Genetic Information </vt:lpstr>
      <vt:lpstr>Specific Restrictions Regarding Genetic Information </vt:lpstr>
      <vt:lpstr>Examples of Complex, Potentially Clinically Significant Sequence Variants.</vt:lpstr>
      <vt:lpstr>Examples of Complex, Potentially Clinically Significant Sequence Variants.</vt:lpstr>
      <vt:lpstr>Examples of Complex, Potentially Clinically Significant Sequence Variants.</vt:lpstr>
      <vt:lpstr>Examples of Complex, Potentially Clinically Significant Sequence Variants.</vt:lpstr>
      <vt:lpstr>Examples of Complex, Potentially Clinically Significant Sequence Variants.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单基因遗传病</dc:title>
  <dc:creator>caizhengting</dc:creator>
  <cp:lastModifiedBy>caizhengting</cp:lastModifiedBy>
  <cp:revision>795</cp:revision>
  <cp:lastPrinted>2017-08-18T09:38:42Z</cp:lastPrinted>
  <dcterms:modified xsi:type="dcterms:W3CDTF">2018-01-10T04:03:17Z</dcterms:modified>
</cp:coreProperties>
</file>